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25" r:id="rId4"/>
    <p:sldId id="326" r:id="rId5"/>
    <p:sldId id="327" r:id="rId6"/>
    <p:sldId id="328" r:id="rId7"/>
    <p:sldId id="329" r:id="rId8"/>
    <p:sldId id="372" r:id="rId9"/>
    <p:sldId id="373" r:id="rId10"/>
    <p:sldId id="374" r:id="rId11"/>
    <p:sldId id="375" r:id="rId12"/>
    <p:sldId id="378" r:id="rId13"/>
    <p:sldId id="422" r:id="rId14"/>
    <p:sldId id="421" r:id="rId15"/>
    <p:sldId id="423" r:id="rId16"/>
    <p:sldId id="380" r:id="rId17"/>
    <p:sldId id="381" r:id="rId18"/>
    <p:sldId id="382" r:id="rId19"/>
    <p:sldId id="383" r:id="rId20"/>
    <p:sldId id="384" r:id="rId21"/>
    <p:sldId id="385" r:id="rId22"/>
    <p:sldId id="424" r:id="rId23"/>
    <p:sldId id="387" r:id="rId24"/>
    <p:sldId id="388" r:id="rId25"/>
    <p:sldId id="425" r:id="rId26"/>
    <p:sldId id="401" r:id="rId27"/>
    <p:sldId id="411" r:id="rId28"/>
    <p:sldId id="413" r:id="rId29"/>
    <p:sldId id="415" r:id="rId30"/>
    <p:sldId id="416" r:id="rId31"/>
    <p:sldId id="417" r:id="rId32"/>
    <p:sldId id="420" r:id="rId33"/>
    <p:sldId id="42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emf"/><Relationship Id="rId6" Type="http://schemas.openxmlformats.org/officeDocument/2006/relationships/image" Target="../media/image14.wmf"/><Relationship Id="rId5" Type="http://schemas.openxmlformats.org/officeDocument/2006/relationships/image" Target="../media/image13.emf"/><Relationship Id="rId4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174-86A2-734C-84B0-8C4473464838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77F6-C221-BA4F-AB95-C7D9286E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6FF932-74D8-7847-BE57-0F2FFAA81B24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 : the expected information needed to classify a given sample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 (entropy) : expected information based on the partitioning into subsets by A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77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D6C57D-1B19-E843-846A-25AE5621517A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7363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C7253B-4631-3741-8E6D-CD547ABAB7DC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604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5288" y="692150"/>
            <a:ext cx="6072187" cy="34163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7348" tIns="43673" rIns="87348" bIns="43673"/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1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DB6B4C-B282-F447-A421-75E285871E96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988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5888" tIns="42944" rIns="85888" bIns="42944"/>
          <a:lstStyle/>
          <a:p>
            <a:endParaRPr lang="en-GB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64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C3D6-E625-EF41-B560-50506C10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A064-BC14-C244-9FE8-319AC996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5A4-5AE9-7D4B-B17C-ADAC95A8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D670-7F39-9F46-9A51-078A79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BECE-EC13-4A49-968D-CCE4AD6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18B-01C2-C340-B963-232F097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BEA18-E5C9-714B-B992-A64952CC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2807-0B05-C54C-8B65-7073D21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0A8D-C013-8142-ABA9-3E82F76A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E913-E314-A74C-833B-6506FBAA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74B68-B91A-6B41-ACF1-F06F8D35B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98B40-AAE7-C74B-B801-AADD11DC7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6E42-05E9-D642-A0A4-9F23EF4A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EDD1-AC70-CC4B-8E2D-63DC2524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185D-3154-E44B-94E4-B9DD3A4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39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648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05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725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62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03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23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95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C54-7A61-534D-868D-101536CF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90B7-5692-634D-AB75-BEC0B68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EDA4-9241-0D42-90BB-0B98CBCF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5630-77C0-0D44-9352-321001D1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4363-413F-7441-9D15-1A8444C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1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6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7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00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8214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13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15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26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67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C2C-6CED-FB45-9872-EA9DFB0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B1D-5E4D-8248-9B48-9DE216A7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751-8AE7-F14B-802B-ECCE23AA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2A54-CF82-3947-80C3-59A653E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6ED2-1AEB-AE48-BF49-E67502B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73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023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6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86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4247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36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20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054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2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618C-279C-754D-82AF-BA91386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B77-6B0E-BE47-A2EA-84F0A7D41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60D63-EDC8-3B42-B8E6-D1AE474EE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8294-C5C6-5D40-AF1F-86F8A193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7598-5CBE-5547-AD37-B4C902B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54478-980F-6442-BF28-7FB98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5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7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1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81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55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9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05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31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7FD-6B76-A146-93B8-1C55EA00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D568-40FC-944D-B2A2-69946D4D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28CBE-E878-9C4C-A6E8-28F4994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6D4E5-640C-5F42-8722-6D9E8502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4BE82-9F41-034B-B481-915BA8B9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3FC7D-5879-B844-8501-6796F2AE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C596-B24A-A24D-BB2A-E9E29C1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46D23-E195-0740-A579-AB9F733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3F41-88D2-A84D-99BA-16E2DEB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D3693-3ADF-4541-B789-025F633A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BEE-1082-1D4B-A778-6FE02D34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0F9C-DAF6-974B-BAFD-108012F1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532C1-1305-F249-BC04-F95D48B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2282-6A95-4445-9604-FA32666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045C-118B-C346-88C4-DDE08FEF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228-8C52-E84D-A440-80A11E83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B057-9E6F-EE4F-82AA-24D71913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A3CA-5182-1F4E-82FD-D960B221C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CDB3-91BD-0A4B-9E99-A89804CD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9F7-1CD0-8546-AA2C-CE288814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80B4-C88A-414A-B7CD-C24B2682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6B5-2054-704D-9946-4E27A569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88E17-4E4A-454C-96A4-A366D65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4E85-D145-BA46-B59D-28E04AC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A54B-A578-2F45-AD85-24C279D4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D348-49E5-8642-8C34-B2660E8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CBE2-E544-E549-95F9-AACDF6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EBE-D5D8-6049-95D7-B22E77E2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149-D4F0-EB4E-94AB-3FC4010C3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6F55-23AB-3843-AEB5-F5DB0E7F8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D9DC-0DF3-974C-8698-2D21B3AEFAE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908-13D5-B946-AD2E-317EB868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6F7E-A290-3445-8637-BB30B8F5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12.w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#Gini_impurity" TargetMode="External"/><Relationship Id="rId2" Type="http://schemas.openxmlformats.org/officeDocument/2006/relationships/hyperlink" Target="https://en.wikipedia.org/wiki/Ensemble_learn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upport_vector_machi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ntropy_(information_theory)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://en.wikipedia.org/wiki/Lagrange_multipli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nditional_entropy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hyperlink" Target="http://en.wikipedia.org/wiki/Information_gain_rati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42A2-6D82-924B-A809-0479C892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sz="3600" dirty="0"/>
              <a:t>Part 3:  Standard Machine Learning algorithms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CFC72-CA5A-B746-B818-2B49067DF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755"/>
            <a:ext cx="9144000" cy="3464682"/>
          </a:xfrm>
        </p:spPr>
        <p:txBody>
          <a:bodyPr>
            <a:normAutofit/>
          </a:bodyPr>
          <a:lstStyle/>
          <a:p>
            <a:r>
              <a:rPr lang="en-US" sz="3200" dirty="0" err="1"/>
              <a:t>Jaume</a:t>
            </a:r>
            <a:r>
              <a:rPr lang="en-US" sz="3200" dirty="0"/>
              <a:t> </a:t>
            </a:r>
            <a:r>
              <a:rPr lang="en-US" sz="3200" dirty="0" err="1"/>
              <a:t>Bacardit</a:t>
            </a:r>
            <a:endParaRPr lang="en-US" sz="3200" dirty="0"/>
          </a:p>
          <a:p>
            <a:r>
              <a:rPr lang="en-US" sz="3200" dirty="0"/>
              <a:t>Interdisciplinary Computing and Complex </a:t>
            </a:r>
            <a:r>
              <a:rPr lang="en-US" sz="3200" dirty="0" err="1"/>
              <a:t>BioSystems</a:t>
            </a:r>
            <a:r>
              <a:rPr lang="en-US" sz="3200" dirty="0"/>
              <a:t> (ICOS) research group, School of Computing, Newcastle University</a:t>
            </a:r>
          </a:p>
          <a:p>
            <a:r>
              <a:rPr lang="en-US" sz="3200" dirty="0">
                <a:hlinkClick r:id="rId2"/>
              </a:rPr>
              <a:t>Jaume.Bacardit@Newcastle.ac.uk</a:t>
            </a:r>
            <a:r>
              <a:rPr lang="en-US" sz="3200" dirty="0"/>
              <a:t> </a:t>
            </a:r>
          </a:p>
          <a:p>
            <a:r>
              <a:rPr lang="en-US" sz="3200" dirty="0"/>
              <a:t>Twitter: @</a:t>
            </a:r>
            <a:r>
              <a:rPr lang="en-US" sz="3200" dirty="0" err="1"/>
              <a:t>jaumebp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DE9AD6-0632-3348-AFC6-F049ACD0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078" y="5631706"/>
            <a:ext cx="3455922" cy="12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E67E-9181-4048-9FA0-6D6DD3FE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72897"/>
            <a:ext cx="3855309" cy="1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ChangeArrowheads="1"/>
          </p:cNvSpPr>
          <p:nvPr/>
        </p:nvSpPr>
        <p:spPr bwMode="auto">
          <a:xfrm>
            <a:off x="1905000" y="152401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 anchor="b"/>
          <a:lstStyle/>
          <a:p>
            <a:pPr algn="ctr"/>
            <a:endParaRPr lang="en-US" sz="3234" b="1" dirty="0">
              <a:solidFill>
                <a:schemeClr val="tx2"/>
              </a:solidFill>
            </a:endParaRPr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1828800" y="1524001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/>
          <a:lstStyle/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391" dirty="0"/>
          </a:p>
        </p:txBody>
      </p:sp>
      <p:graphicFrame>
        <p:nvGraphicFramePr>
          <p:cNvPr id="2867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43182"/>
              </p:ext>
            </p:extLst>
          </p:nvPr>
        </p:nvGraphicFramePr>
        <p:xfrm>
          <a:off x="8704262" y="2607712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2867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4262" y="2607712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688759"/>
              </p:ext>
            </p:extLst>
          </p:nvPr>
        </p:nvGraphicFramePr>
        <p:xfrm>
          <a:off x="8843962" y="4046395"/>
          <a:ext cx="31781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6" imgW="1714500" imgH="457200" progId="Equation.3">
                  <p:embed/>
                </p:oleObj>
              </mc:Choice>
              <mc:Fallback>
                <p:oleObj name="Equation" r:id="rId6" imgW="1714500" imgH="457200" progId="Equation.3">
                  <p:embed/>
                  <p:pic>
                    <p:nvPicPr>
                      <p:cNvPr id="2867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3962" y="4046395"/>
                        <a:ext cx="317817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153352"/>
              </p:ext>
            </p:extLst>
          </p:nvPr>
        </p:nvGraphicFramePr>
        <p:xfrm>
          <a:off x="7883525" y="5434416"/>
          <a:ext cx="41386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2867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5434416"/>
                        <a:ext cx="41386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Attribute Selection Measure: Information Gain (ID3/C4.5)</a:t>
            </a:r>
            <a:br>
              <a:rPr lang="en-US" dirty="0"/>
            </a:br>
            <a:r>
              <a:rPr lang="en-US" dirty="0"/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en-US" sz="2250" dirty="0"/>
              <a:t>Select the attribute with the highest information gain</a:t>
            </a: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en-US" sz="2250" dirty="0"/>
              <a:t>Let </a:t>
            </a:r>
            <a:r>
              <a:rPr lang="en-US" sz="2250" i="1" dirty="0"/>
              <a:t>p</a:t>
            </a:r>
            <a:r>
              <a:rPr lang="en-US" sz="2250" i="1" baseline="-25000" dirty="0"/>
              <a:t>i</a:t>
            </a:r>
            <a:r>
              <a:rPr lang="en-US" sz="2250" dirty="0"/>
              <a:t> be the probability that an arbitrary tuple in D belongs to class </a:t>
            </a:r>
            <a:r>
              <a:rPr lang="en-US" sz="2250" dirty="0" err="1"/>
              <a:t>C</a:t>
            </a:r>
            <a:r>
              <a:rPr lang="en-US" sz="2250" baseline="-25000" dirty="0" err="1"/>
              <a:t>i</a:t>
            </a:r>
            <a:r>
              <a:rPr lang="en-US" sz="2250" dirty="0"/>
              <a:t>, estimated by |</a:t>
            </a:r>
            <a:r>
              <a:rPr lang="en-US" sz="2250" dirty="0" err="1"/>
              <a:t>C</a:t>
            </a:r>
            <a:r>
              <a:rPr lang="en-US" sz="2250" i="1" baseline="-25000" dirty="0" err="1"/>
              <a:t>i</a:t>
            </a:r>
            <a:r>
              <a:rPr lang="en-US" sz="2250" baseline="-25000" dirty="0"/>
              <a:t>, D</a:t>
            </a:r>
            <a:r>
              <a:rPr lang="en-US" sz="2250" dirty="0"/>
              <a:t>|/|D|</a:t>
            </a: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en-US" sz="2250" dirty="0">
                <a:solidFill>
                  <a:schemeClr val="hlink"/>
                </a:solidFill>
              </a:rPr>
              <a:t>Expected information</a:t>
            </a:r>
            <a:r>
              <a:rPr lang="en-US" sz="2250" dirty="0"/>
              <a:t> (entropy) needed to classify a tuple in D:</a:t>
            </a: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250" dirty="0"/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en-US" sz="2250" dirty="0">
                <a:solidFill>
                  <a:schemeClr val="hlink"/>
                </a:solidFill>
              </a:rPr>
              <a:t>Information</a:t>
            </a:r>
            <a:r>
              <a:rPr lang="en-US" sz="2250" dirty="0"/>
              <a:t> needed (after using A to split D into v partitions) to classify D:</a:t>
            </a: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250" dirty="0"/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250" dirty="0">
              <a:solidFill>
                <a:schemeClr val="hlink"/>
              </a:solidFill>
            </a:endParaRP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en-US" sz="2250" dirty="0">
                <a:solidFill>
                  <a:schemeClr val="hlink"/>
                </a:solidFill>
              </a:rPr>
              <a:t>Information gained</a:t>
            </a:r>
            <a:r>
              <a:rPr lang="en-US" sz="2250" dirty="0"/>
              <a:t> by branching on attribute A</a:t>
            </a:r>
          </a:p>
          <a:p>
            <a:pPr marL="342882" indent="-342882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2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670" y="11292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Attribute Selection: Information Gain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1438485"/>
            <a:ext cx="10515600" cy="4351338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charset="0"/>
              <a:buChar char="g"/>
            </a:pPr>
            <a:r>
              <a:rPr lang="en-US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Class P: </a:t>
            </a:r>
            <a:r>
              <a:rPr lang="en-US" sz="1969" dirty="0" err="1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1969" dirty="0">
              <a:solidFill>
                <a:srgbClr val="121328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charset="0"/>
              <a:buChar char="g"/>
            </a:pPr>
            <a:r>
              <a:rPr lang="en-US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Class N: </a:t>
            </a:r>
            <a:r>
              <a:rPr lang="en-US" sz="1969" dirty="0" err="1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969" dirty="0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039100" y="2743200"/>
            <a:ext cx="4152900" cy="2209800"/>
          </a:xfrm>
          <a:prstGeom prst="rect">
            <a:avLst/>
          </a:prstGeom>
        </p:spPr>
        <p:txBody>
          <a:bodyPr vert="horz" lIns="91439" tIns="45719" rIns="91439" bIns="45719" rtlCol="0">
            <a:normAutofit fontScale="92500" lnSpcReduction="10000"/>
          </a:bodyPr>
          <a:lstStyle/>
          <a:p>
            <a:pPr>
              <a:lnSpc>
                <a:spcPct val="130000"/>
              </a:lnSpc>
              <a:buFont typeface="Wingdings" charset="0"/>
              <a:buNone/>
            </a:pPr>
            <a:r>
              <a:rPr 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            means 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age &lt;=30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 has 5 out of 14 samples, with 2 yes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es  and 3 no</a:t>
            </a:r>
            <a:r>
              <a:rPr lang="ja-JP" alt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s.   Hence</a:t>
            </a:r>
            <a:endParaRPr lang="en-US" altLang="ja-JP" sz="1969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 2" charset="0"/>
              <a:buNone/>
            </a:pPr>
            <a:endParaRPr lang="en-US" sz="1969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 2" charset="0"/>
              <a:buNone/>
            </a:pPr>
            <a:endParaRPr lang="en-US" sz="1969">
              <a:solidFill>
                <a:srgbClr val="121328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 2" charset="0"/>
              <a:buNone/>
            </a:pPr>
            <a:r>
              <a:rPr lang="en-US" sz="1969">
                <a:solidFill>
                  <a:srgbClr val="121328"/>
                </a:solidFill>
                <a:latin typeface="Calibri" charset="0"/>
                <a:ea typeface="ＭＳ Ｐゴシック" charset="0"/>
                <a:cs typeface="ＭＳ Ｐゴシック" charset="0"/>
              </a:rPr>
              <a:t>Similarly,</a:t>
            </a:r>
          </a:p>
        </p:txBody>
      </p:sp>
      <p:graphicFrame>
        <p:nvGraphicFramePr>
          <p:cNvPr id="30724" name="Object 2"/>
          <p:cNvGraphicFramePr>
            <a:graphicFrameLocks noChangeAspect="1"/>
          </p:cNvGraphicFramePr>
          <p:nvPr/>
        </p:nvGraphicFramePr>
        <p:xfrm>
          <a:off x="2286000" y="2743201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Worksheet" r:id="rId3" imgW="3365500" imgH="1447800" progId="Excel.Sheet.8">
                  <p:embed/>
                </p:oleObj>
              </mc:Choice>
              <mc:Fallback>
                <p:oleObj name="Worksheet" r:id="rId3" imgW="3365500" imgH="1447800" progId="Excel.Sheet.8">
                  <p:embed/>
                  <p:pic>
                    <p:nvPicPr>
                      <p:cNvPr id="307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43201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3"/>
          <p:cNvGraphicFramePr>
            <a:graphicFrameLocks noChangeAspect="1"/>
          </p:cNvGraphicFramePr>
          <p:nvPr/>
        </p:nvGraphicFramePr>
        <p:xfrm>
          <a:off x="6400800" y="1295400"/>
          <a:ext cx="37544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5" imgW="2044700" imgH="812800" progId="Equation.3">
                  <p:embed/>
                </p:oleObj>
              </mc:Choice>
              <mc:Fallback>
                <p:oleObj name="Equation" r:id="rId5" imgW="2044700" imgH="812800" progId="Equation.3">
                  <p:embed/>
                  <p:pic>
                    <p:nvPicPr>
                      <p:cNvPr id="307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295400"/>
                        <a:ext cx="37544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4"/>
          <p:cNvGraphicFramePr>
            <a:graphicFrameLocks noChangeAspect="1"/>
          </p:cNvGraphicFramePr>
          <p:nvPr/>
        </p:nvGraphicFramePr>
        <p:xfrm>
          <a:off x="6553200" y="5257800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7" imgW="3594100" imgH="1193800" progId="Equation.3">
                  <p:embed/>
                </p:oleObj>
              </mc:Choice>
              <mc:Fallback>
                <p:oleObj name="Equation" r:id="rId7" imgW="3594100" imgH="1193800" progId="Equation.3">
                  <p:embed/>
                  <p:pic>
                    <p:nvPicPr>
                      <p:cNvPr id="307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5"/>
          <p:cNvGraphicFramePr>
            <a:graphicFrameLocks noChangeAspect="1"/>
          </p:cNvGraphicFramePr>
          <p:nvPr/>
        </p:nvGraphicFramePr>
        <p:xfrm>
          <a:off x="6248401" y="4114800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9" imgW="2552700" imgH="241300" progId="Equation.3">
                  <p:embed/>
                </p:oleObj>
              </mc:Choice>
              <mc:Fallback>
                <p:oleObj name="Equation" r:id="rId9" imgW="2552700" imgH="241300" progId="Equation.3">
                  <p:embed/>
                  <p:pic>
                    <p:nvPicPr>
                      <p:cNvPr id="307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1" y="4114800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6"/>
          <p:cNvGraphicFramePr>
            <a:graphicFrameLocks/>
          </p:cNvGraphicFramePr>
          <p:nvPr/>
        </p:nvGraphicFramePr>
        <p:xfrm>
          <a:off x="1676400" y="4191000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Worksheet" r:id="rId11" imgW="5791200" imgH="3962400" progId="Excel.Sheet.8">
                  <p:embed/>
                </p:oleObj>
              </mc:Choice>
              <mc:Fallback>
                <p:oleObj name="Worksheet" r:id="rId11" imgW="5791200" imgH="3962400" progId="Excel.Sheet.8">
                  <p:embed/>
                  <p:pic>
                    <p:nvPicPr>
                      <p:cNvPr id="3072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91000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7"/>
          <p:cNvGraphicFramePr>
            <a:graphicFrameLocks noChangeAspect="1"/>
          </p:cNvGraphicFramePr>
          <p:nvPr/>
        </p:nvGraphicFramePr>
        <p:xfrm>
          <a:off x="5864225" y="2762251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13" imgW="583947" imgH="393529" progId="Equation.3">
                  <p:embed/>
                </p:oleObj>
              </mc:Choice>
              <mc:Fallback>
                <p:oleObj name="Equation" r:id="rId13" imgW="583947" imgH="393529" progId="Equation.3">
                  <p:embed/>
                  <p:pic>
                    <p:nvPicPr>
                      <p:cNvPr id="307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2762251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8"/>
          <p:cNvGraphicFramePr>
            <a:graphicFrameLocks noChangeAspect="1"/>
          </p:cNvGraphicFramePr>
          <p:nvPr/>
        </p:nvGraphicFramePr>
        <p:xfrm>
          <a:off x="1600200" y="2057401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15" imgW="3314700" imgH="393700" progId="Equation.3">
                  <p:embed/>
                </p:oleObj>
              </mc:Choice>
              <mc:Fallback>
                <p:oleObj name="Equation" r:id="rId15" imgW="3314700" imgH="393700" progId="Equation.3">
                  <p:embed/>
                  <p:pic>
                    <p:nvPicPr>
                      <p:cNvPr id="307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1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31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4" tIns="46037" rIns="92074" bIns="46037" rtlCol="0" anchor="ctr"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Grain Ratio,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Overfitting</a:t>
            </a:r>
            <a:r>
              <a:rPr lang="en-US" dirty="0">
                <a:ea typeface="ＭＳ Ｐゴシック" charset="0"/>
                <a:cs typeface="ＭＳ Ｐゴシック" charset="0"/>
              </a:rPr>
              <a:t> and Tree Pruning</a:t>
            </a:r>
            <a:endParaRPr lang="en-US" sz="3234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vert="horz" lIns="92074" tIns="46037" rIns="92074" bIns="46037" rtlCol="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Information gain measure is biased towards attributes with a large number of values</a:t>
            </a:r>
          </a:p>
          <a:p>
            <a:pPr lvl="1">
              <a:lnSpc>
                <a:spcPct val="120000"/>
              </a:lnSpc>
            </a:pPr>
            <a:r>
              <a:rPr lang="en-US" sz="1969" dirty="0">
                <a:latin typeface="Calibri" charset="0"/>
                <a:ea typeface="ＭＳ Ｐゴシック" charset="0"/>
                <a:cs typeface="ＭＳ Ｐゴシック" charset="0"/>
              </a:rPr>
              <a:t>Need to </a:t>
            </a:r>
            <a:r>
              <a:rPr lang="en-US" sz="1969" dirty="0" err="1">
                <a:latin typeface="Calibri" charset="0"/>
                <a:ea typeface="ＭＳ Ｐゴシック" charset="0"/>
                <a:cs typeface="ＭＳ Ｐゴシック" charset="0"/>
              </a:rPr>
              <a:t>normalise</a:t>
            </a:r>
            <a:r>
              <a:rPr lang="en-US" sz="1969" dirty="0">
                <a:latin typeface="Calibri" charset="0"/>
                <a:ea typeface="ＭＳ Ｐゴシック" charset="0"/>
                <a:cs typeface="ＭＳ Ｐゴシック" charset="0"/>
              </a:rPr>
              <a:t> it before comparing across heterogeneous attributes</a:t>
            </a:r>
          </a:p>
          <a:p>
            <a:pPr>
              <a:lnSpc>
                <a:spcPct val="120000"/>
              </a:lnSpc>
            </a:pP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Overfitting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:  An induced tree may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overfit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the training data </a:t>
            </a:r>
          </a:p>
          <a:p>
            <a:pPr lvl="1">
              <a:lnSpc>
                <a:spcPct val="120000"/>
              </a:lnSpc>
            </a:pPr>
            <a:r>
              <a:rPr lang="en-US" sz="1969" dirty="0">
                <a:latin typeface="Calibri" charset="0"/>
                <a:ea typeface="ＭＳ Ｐゴシック" charset="0"/>
              </a:rPr>
              <a:t>Too many branches, some may reflect anomalies due to noise or outliers</a:t>
            </a:r>
          </a:p>
          <a:p>
            <a:pPr lvl="1">
              <a:lnSpc>
                <a:spcPct val="120000"/>
              </a:lnSpc>
            </a:pPr>
            <a:r>
              <a:rPr lang="en-US" sz="1969" dirty="0">
                <a:latin typeface="Calibri" charset="0"/>
                <a:ea typeface="ＭＳ Ｐゴシック" charset="0"/>
              </a:rPr>
              <a:t>Poor accuracy for unseen samples</a:t>
            </a:r>
          </a:p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Two approaches to avoid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overfitting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sz="1969" dirty="0" err="1">
                <a:latin typeface="Calibri" charset="0"/>
                <a:ea typeface="ＭＳ Ｐゴシック" charset="0"/>
              </a:rPr>
              <a:t>Prepruning</a:t>
            </a:r>
            <a:r>
              <a:rPr lang="en-US" sz="1969" dirty="0">
                <a:latin typeface="Calibri" charset="0"/>
                <a:ea typeface="ＭＳ Ｐゴシック" charset="0"/>
              </a:rPr>
              <a:t>: Halt tree construction early—do not split a node if this would result in the goodness measure falling below a threshold</a:t>
            </a:r>
          </a:p>
          <a:p>
            <a:pPr lvl="2">
              <a:lnSpc>
                <a:spcPct val="120000"/>
              </a:lnSpc>
            </a:pPr>
            <a:r>
              <a:rPr lang="en-US" sz="1969" dirty="0">
                <a:latin typeface="Calibri" charset="0"/>
                <a:ea typeface="ＭＳ Ｐゴシック" charset="0"/>
              </a:rPr>
              <a:t>Difficult to choose an appropriate threshold</a:t>
            </a:r>
          </a:p>
          <a:p>
            <a:pPr lvl="1">
              <a:lnSpc>
                <a:spcPct val="120000"/>
              </a:lnSpc>
            </a:pPr>
            <a:r>
              <a:rPr lang="en-US" sz="1969" dirty="0" err="1">
                <a:latin typeface="Calibri" charset="0"/>
                <a:ea typeface="ＭＳ Ｐゴシック" charset="0"/>
              </a:rPr>
              <a:t>Postpruning</a:t>
            </a:r>
            <a:r>
              <a:rPr lang="en-US" sz="1969" dirty="0">
                <a:latin typeface="Calibri" charset="0"/>
                <a:ea typeface="ＭＳ Ｐゴシック" charset="0"/>
              </a:rPr>
              <a:t>: Remove branches from a </a:t>
            </a:r>
            <a:r>
              <a:rPr lang="ja-JP" altLang="en-US" sz="1969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sz="1969" dirty="0">
                <a:latin typeface="Calibri" charset="0"/>
                <a:ea typeface="ＭＳ Ｐゴシック" charset="0"/>
              </a:rPr>
              <a:t>fully grown</a:t>
            </a:r>
            <a:r>
              <a:rPr lang="ja-JP" altLang="en-US" sz="1969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sz="1969" dirty="0">
                <a:latin typeface="Calibri" charset="0"/>
                <a:ea typeface="ＭＳ Ｐゴシック" charset="0"/>
              </a:rPr>
              <a:t> tree—get a sequence of progressively pruned trees</a:t>
            </a:r>
          </a:p>
          <a:p>
            <a:pPr lvl="2">
              <a:lnSpc>
                <a:spcPct val="120000"/>
              </a:lnSpc>
            </a:pPr>
            <a:r>
              <a:rPr lang="en-US" sz="1969" dirty="0">
                <a:latin typeface="Calibri" charset="0"/>
                <a:ea typeface="ＭＳ Ｐゴシック" charset="0"/>
              </a:rPr>
              <a:t>Use a set of data different from the training data to decide which is the </a:t>
            </a:r>
            <a:r>
              <a:rPr lang="ja-JP" altLang="en-US" sz="1969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sz="1969" dirty="0">
                <a:latin typeface="Calibri" charset="0"/>
                <a:ea typeface="ＭＳ Ｐゴシック" charset="0"/>
              </a:rPr>
              <a:t>best pruned tree</a:t>
            </a:r>
            <a:r>
              <a:rPr lang="ja-JP" altLang="en-US" sz="1969" dirty="0">
                <a:latin typeface="Calibri" charset="0"/>
                <a:ea typeface="ＭＳ Ｐゴシック" charset="0"/>
              </a:rPr>
              <a:t>”</a:t>
            </a:r>
            <a:endParaRPr lang="en-US" sz="1969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8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DAC1F-AEF2-F345-A4F6-7D6A456E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652355"/>
            <a:ext cx="10702300" cy="55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1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D050-ED0F-D641-89BE-BD54389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732D-2161-0341-BFE7-9DF918AD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algorithm that derives from the decision trees, and one of the most popular nowadays</a:t>
            </a:r>
          </a:p>
          <a:p>
            <a:r>
              <a:rPr lang="en-US" dirty="0"/>
              <a:t>It applies a ML approach called </a:t>
            </a:r>
            <a:r>
              <a:rPr lang="en-US" b="1" dirty="0">
                <a:hlinkClick r:id="rId2"/>
              </a:rPr>
              <a:t>ensemble learning</a:t>
            </a:r>
            <a:endParaRPr lang="en-US" dirty="0"/>
          </a:p>
          <a:p>
            <a:pPr lvl="1"/>
            <a:r>
              <a:rPr lang="en-US" dirty="0"/>
              <a:t>What if we don’t train a single model but many, we ask all of them to make predictions, and the overall decision is the majority vote of all models?</a:t>
            </a:r>
          </a:p>
          <a:p>
            <a:pPr lvl="1"/>
            <a:r>
              <a:rPr lang="en-US" dirty="0"/>
              <a:t>Wouldn’t all constructed trees be the same and hence vote in the same way?</a:t>
            </a:r>
          </a:p>
          <a:p>
            <a:pPr lvl="1"/>
            <a:r>
              <a:rPr lang="en-US" dirty="0"/>
              <a:t>For ensemble methods to work well they must </a:t>
            </a:r>
            <a:r>
              <a:rPr lang="en-US" b="1" dirty="0"/>
              <a:t>induce</a:t>
            </a:r>
            <a:r>
              <a:rPr lang="en-US" b="1" i="1" dirty="0"/>
              <a:t> </a:t>
            </a:r>
            <a:r>
              <a:rPr lang="en-US" dirty="0"/>
              <a:t>diversity within the set of models</a:t>
            </a:r>
          </a:p>
          <a:p>
            <a:r>
              <a:rPr lang="en-US" dirty="0"/>
              <a:t>How RF induces diversity?</a:t>
            </a:r>
          </a:p>
          <a:p>
            <a:pPr lvl="1"/>
            <a:r>
              <a:rPr lang="en-US" dirty="0"/>
              <a:t>Each tree is trained from a </a:t>
            </a:r>
            <a:r>
              <a:rPr lang="en-US" i="1" dirty="0"/>
              <a:t>bootstrap</a:t>
            </a:r>
            <a:r>
              <a:rPr lang="en-US" dirty="0"/>
              <a:t> sample of the training set</a:t>
            </a:r>
          </a:p>
          <a:p>
            <a:pPr lvl="2"/>
            <a:r>
              <a:rPr lang="en-US" dirty="0"/>
              <a:t>A sample, with replacement, from the training set of same size (~63.2% of unique examples)</a:t>
            </a:r>
          </a:p>
          <a:p>
            <a:pPr lvl="1"/>
            <a:r>
              <a:rPr lang="en-US" dirty="0"/>
              <a:t>Each tree can only use a randomly chosen subset of the set of attributes</a:t>
            </a:r>
          </a:p>
          <a:p>
            <a:pPr lvl="2"/>
            <a:r>
              <a:rPr lang="en-US" dirty="0"/>
              <a:t>By default sqrt(#num </a:t>
            </a:r>
            <a:r>
              <a:rPr lang="en-US" dirty="0" err="1"/>
              <a:t>atts</a:t>
            </a:r>
            <a:r>
              <a:rPr lang="en-US" dirty="0"/>
              <a:t>)</a:t>
            </a:r>
          </a:p>
          <a:p>
            <a:r>
              <a:rPr lang="en-US" dirty="0"/>
              <a:t>Typically the </a:t>
            </a:r>
            <a:r>
              <a:rPr lang="en-US" dirty="0" err="1">
                <a:hlinkClick r:id="rId3"/>
              </a:rPr>
              <a:t>gini</a:t>
            </a:r>
            <a:r>
              <a:rPr lang="en-US" dirty="0">
                <a:hlinkClick r:id="rId3"/>
              </a:rPr>
              <a:t> impurity </a:t>
            </a:r>
            <a:r>
              <a:rPr lang="en-US" dirty="0"/>
              <a:t>is used as split criteria when building trees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D4D6B-2B1B-3540-A6EA-1D78DD481634}"/>
              </a:ext>
            </a:extLst>
          </p:cNvPr>
          <p:cNvSpPr/>
          <p:nvPr/>
        </p:nvSpPr>
        <p:spPr>
          <a:xfrm>
            <a:off x="0" y="6437826"/>
            <a:ext cx="8328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Breiman</a:t>
            </a:r>
            <a:r>
              <a:rPr lang="en-GB" dirty="0"/>
              <a:t>, “Random Forests”, Machine Learning, 45(1), 5-32, 2001.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5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0B3350-EA64-CA4E-9F59-DFA8E556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1422"/>
            <a:ext cx="11106096" cy="57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Bayesian Theorem: Basics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39" tIns="45719" rIns="91439" bIns="45719" rtlCol="0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391" u="sng" dirty="0">
                <a:latin typeface="Calibri" charset="0"/>
                <a:ea typeface="ＭＳ Ｐゴシック" charset="0"/>
                <a:cs typeface="ＭＳ Ｐゴシック" charset="0"/>
              </a:rPr>
              <a:t>A statistical classifier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: performs 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probabilistic prediction, i.e.,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predicts class membership probabilities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Let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be a data sample (</a:t>
            </a:r>
            <a:r>
              <a:rPr lang="ja-JP" altLang="en-US" sz="2391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391" i="1" dirty="0">
                <a:latin typeface="Calibri" charset="0"/>
                <a:ea typeface="ＭＳ Ｐゴシック" charset="0"/>
                <a:cs typeface="ＭＳ Ｐゴシック" charset="0"/>
              </a:rPr>
              <a:t>evidence</a:t>
            </a:r>
            <a:r>
              <a:rPr lang="ja-JP" altLang="en-US" sz="2391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): class label is unknown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Let H be a 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hypothesis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that X belongs to class C 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Classification is to determine P(H|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), the probability that the hypothesis holds given the observed data sample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P(H) (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prior probability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), the initial probability</a:t>
            </a:r>
          </a:p>
          <a:p>
            <a:pPr lvl="1"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</a:rPr>
              <a:t>E.g.,</a:t>
            </a:r>
            <a:r>
              <a:rPr lang="en-US" sz="2391" b="1" dirty="0">
                <a:latin typeface="Calibri" charset="0"/>
                <a:ea typeface="ＭＳ Ｐゴシック" charset="0"/>
              </a:rPr>
              <a:t> X</a:t>
            </a:r>
            <a:r>
              <a:rPr lang="en-US" sz="2391" dirty="0">
                <a:latin typeface="Calibri" charset="0"/>
                <a:ea typeface="ＭＳ Ｐゴシック" charset="0"/>
              </a:rPr>
              <a:t> will buy computer, regardless of age, income, …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): probability that sample data is observed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|H) (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posteriori probability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), the probability of observing the sample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, given that the hypothesis holds</a:t>
            </a:r>
          </a:p>
          <a:p>
            <a:pPr lvl="1"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</a:rPr>
              <a:t>E.g.,</a:t>
            </a:r>
            <a:r>
              <a:rPr lang="en-US" sz="2391" b="1" dirty="0">
                <a:latin typeface="Calibri" charset="0"/>
                <a:ea typeface="ＭＳ Ｐゴシック" charset="0"/>
              </a:rPr>
              <a:t> </a:t>
            </a:r>
            <a:r>
              <a:rPr lang="en-US" sz="2391" dirty="0">
                <a:latin typeface="Calibri" charset="0"/>
                <a:ea typeface="ＭＳ Ｐゴシック" charset="0"/>
              </a:rPr>
              <a:t>Given that</a:t>
            </a:r>
            <a:r>
              <a:rPr lang="en-US" sz="2391" b="1" dirty="0">
                <a:latin typeface="Calibri" charset="0"/>
                <a:ea typeface="ＭＳ Ｐゴシック" charset="0"/>
              </a:rPr>
              <a:t> X</a:t>
            </a:r>
            <a:r>
              <a:rPr lang="en-US" sz="2391" dirty="0">
                <a:latin typeface="Calibri" charset="0"/>
                <a:ea typeface="ＭＳ Ｐゴシック" charset="0"/>
              </a:rPr>
              <a:t> will buy computer, the prob. that X is 31..40, medium income</a:t>
            </a:r>
          </a:p>
        </p:txBody>
      </p:sp>
    </p:spTree>
    <p:extLst>
      <p:ext uri="{BB962C8B-B14F-4D97-AF65-F5344CB8AC3E}">
        <p14:creationId xmlns:p14="http://schemas.microsoft.com/office/powerpoint/2010/main" val="117908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Bayesian Theorem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39" tIns="45719" rIns="91439" bIns="45719" rtlCol="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Given training data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, posteriori probability of a hypothesis 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P(H|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follows the Bayes theorem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			</a:t>
            </a:r>
          </a:p>
          <a:p>
            <a:pPr>
              <a:lnSpc>
                <a:spcPct val="12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Informally, this can be written as </a:t>
            </a:r>
          </a:p>
          <a:p>
            <a:pPr lvl="1">
              <a:lnSpc>
                <a:spcPct val="120000"/>
              </a:lnSpc>
              <a:buFont typeface="Wingdings" charset="0"/>
              <a:buNone/>
            </a:pPr>
            <a:r>
              <a:rPr lang="en-US" sz="2391" dirty="0">
                <a:latin typeface="Calibri" charset="0"/>
                <a:ea typeface="ＭＳ Ｐゴシック" charset="0"/>
              </a:rPr>
              <a:t>		posteriori = likelihood x prior/evidence</a:t>
            </a:r>
          </a:p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Predicts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belongs to C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iff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the probability P(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|</a:t>
            </a:r>
            <a:r>
              <a:rPr lang="en-US" sz="2391" b="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 is the highest among all the P(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|X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 for all the 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classes</a:t>
            </a:r>
          </a:p>
          <a:p>
            <a:pPr>
              <a:lnSpc>
                <a:spcPct val="12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Practical difficulty: require initial knowledge of many probabilities, significant computational cost</a:t>
            </a: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599836"/>
              </p:ext>
            </p:extLst>
          </p:nvPr>
        </p:nvGraphicFramePr>
        <p:xfrm>
          <a:off x="5221358" y="2444925"/>
          <a:ext cx="38830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3" imgW="2463800" imgH="558800" progId="Equation.3">
                  <p:embed/>
                </p:oleObj>
              </mc:Choice>
              <mc:Fallback>
                <p:oleObj name="Equation" r:id="rId3" imgW="2463800" imgH="558800" progId="Equation.3">
                  <p:embed/>
                  <p:pic>
                    <p:nvPicPr>
                      <p:cNvPr id="389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358" y="2444925"/>
                        <a:ext cx="38830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92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21366" y="173037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Towards Naïve Bayesian Classifier</a:t>
            </a:r>
          </a:p>
        </p:txBody>
      </p:sp>
      <p:graphicFrame>
        <p:nvGraphicFramePr>
          <p:cNvPr id="39939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845050" y="3678238"/>
          <a:ext cx="2501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3" imgW="2501900" imgH="647700" progId="Equation.3">
                  <p:embed/>
                </p:oleObj>
              </mc:Choice>
              <mc:Fallback>
                <p:oleObj name="Equation" r:id="rId3" imgW="2501900" imgH="647700" progId="Equation.3">
                  <p:embed/>
                  <p:pic>
                    <p:nvPicPr>
                      <p:cNvPr id="399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3678238"/>
                        <a:ext cx="25019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503238" y="1498600"/>
            <a:ext cx="11002962" cy="5873750"/>
          </a:xfrm>
        </p:spPr>
        <p:txBody>
          <a:bodyPr/>
          <a:lstStyle/>
          <a:p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Let D be a training set of tuples and their associated class labels, and each tuple is represented by an n-D attribute vector </a:t>
            </a:r>
            <a:r>
              <a:rPr lang="en-US" sz="2391" b="1" dirty="0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= (x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, x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, …,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Suppose there are </a:t>
            </a:r>
            <a:r>
              <a:rPr lang="en-US" sz="2391" i="1" dirty="0"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classes C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, C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, …, C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Classification is to derive the maximum posteriori, i.e., the maximal P(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|</a:t>
            </a:r>
            <a:r>
              <a:rPr lang="en-US" sz="2391" b="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This can be derived from Bayes</a:t>
            </a:r>
            <a:r>
              <a:rPr lang="ja-JP" altLang="en-US" sz="2391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 theorem</a:t>
            </a: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Since P(X) is constant for all classes, only                                        </a:t>
            </a: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sz="2391" dirty="0">
                <a:latin typeface="Calibri" charset="0"/>
                <a:ea typeface="ＭＳ Ｐゴシック" charset="0"/>
              </a:rPr>
              <a:t>needs to be maximized</a:t>
            </a:r>
          </a:p>
        </p:txBody>
      </p:sp>
      <p:graphicFrame>
        <p:nvGraphicFramePr>
          <p:cNvPr id="39940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57421784"/>
              </p:ext>
            </p:extLst>
          </p:nvPr>
        </p:nvGraphicFramePr>
        <p:xfrm>
          <a:off x="4864583" y="5205414"/>
          <a:ext cx="28956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5" imgW="2476500" imgH="381000" progId="Equation.3">
                  <p:embed/>
                </p:oleObj>
              </mc:Choice>
              <mc:Fallback>
                <p:oleObj name="Equation" r:id="rId5" imgW="2476500" imgH="381000" progId="Equation.3">
                  <p:embed/>
                  <p:pic>
                    <p:nvPicPr>
                      <p:cNvPr id="3994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583" y="5205414"/>
                        <a:ext cx="28956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3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351183" y="207962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Derivation of Naïve Bayes Classifier </a:t>
            </a:r>
          </a:p>
        </p:txBody>
      </p:sp>
      <p:graphicFrame>
        <p:nvGraphicFramePr>
          <p:cNvPr id="40963" name="Objec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517813"/>
              </p:ext>
            </p:extLst>
          </p:nvPr>
        </p:nvGraphicFramePr>
        <p:xfrm>
          <a:off x="2948056" y="2335650"/>
          <a:ext cx="6315214" cy="844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3" imgW="4089400" imgH="508000" progId="Equation.3">
                  <p:embed/>
                </p:oleObj>
              </mc:Choice>
              <mc:Fallback>
                <p:oleObj name="Equation" r:id="rId3" imgW="4089400" imgH="508000" progId="Equation.3">
                  <p:embed/>
                  <p:pic>
                    <p:nvPicPr>
                      <p:cNvPr id="40963" name="Object 2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8056" y="2335650"/>
                        <a:ext cx="6315214" cy="844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2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682143" y="1618560"/>
            <a:ext cx="11002962" cy="5873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A simplified assumption: attributes are conditionally independent (i.e., no dependence relation between attributes):</a:t>
            </a: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This greatly reduces the computation cost: Only counts the class distribution</a:t>
            </a: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is categorical, P(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|C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 is the # of tuples in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having value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for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divided by |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baseline="-25000" dirty="0">
                <a:latin typeface="Calibri" charset="0"/>
                <a:ea typeface="ＭＳ Ｐゴシック" charset="0"/>
                <a:cs typeface="ＭＳ Ｐゴシック" charset="0"/>
              </a:rPr>
              <a:t>, D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| (# of tuples of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in D)</a:t>
            </a:r>
          </a:p>
          <a:p>
            <a:pPr>
              <a:lnSpc>
                <a:spcPct val="9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is 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continous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-valued, P(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 sz="2391" dirty="0" err="1">
                <a:latin typeface="Calibri" charset="0"/>
                <a:ea typeface="ＭＳ Ｐゴシック" charset="0"/>
                <a:cs typeface="ＭＳ Ｐゴシック" charset="0"/>
              </a:rPr>
              <a:t>|C</a:t>
            </a:r>
            <a:r>
              <a:rPr lang="en-US" sz="239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) is usually computed based on Gaussian distribution with a mean </a:t>
            </a:r>
            <a:r>
              <a:rPr lang="el-GR" sz="2391" dirty="0">
                <a:latin typeface="Calibri" charset="0"/>
                <a:ea typeface="ＭＳ Ｐゴシック" charset="0"/>
                <a:cs typeface="ＭＳ Ｐゴシック" charset="0"/>
              </a:rPr>
              <a:t>μ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and standard deviation </a:t>
            </a:r>
            <a:r>
              <a:rPr lang="el-GR" sz="239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0964" name="Object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29219279"/>
              </p:ext>
            </p:extLst>
          </p:nvPr>
        </p:nvGraphicFramePr>
        <p:xfrm>
          <a:off x="6568018" y="5392738"/>
          <a:ext cx="3200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5" imgW="1663700" imgH="482600" progId="Equation.3">
                  <p:embed/>
                </p:oleObj>
              </mc:Choice>
              <mc:Fallback>
                <p:oleObj name="Equation" r:id="rId5" imgW="1663700" imgH="482600" progId="Equation.3">
                  <p:embed/>
                  <p:pic>
                    <p:nvPicPr>
                      <p:cNvPr id="40964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8018" y="5392738"/>
                        <a:ext cx="3200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48271"/>
              </p:ext>
            </p:extLst>
          </p:nvPr>
        </p:nvGraphicFramePr>
        <p:xfrm>
          <a:off x="2423582" y="5507038"/>
          <a:ext cx="34305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7" imgW="1625600" imgH="241300" progId="Equation.3">
                  <p:embed/>
                </p:oleObj>
              </mc:Choice>
              <mc:Fallback>
                <p:oleObj name="Equation" r:id="rId7" imgW="1625600" imgH="241300" progId="Equation.3">
                  <p:embed/>
                  <p:pic>
                    <p:nvPicPr>
                      <p:cNvPr id="4096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82" y="5507038"/>
                        <a:ext cx="343056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86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FA36-F394-904C-81B9-B48E9DB9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246-7B38-F742-ACF2-C1810A1B7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this lecture we will cover a few well-know machine learning algorithms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Nearest-</a:t>
            </a:r>
            <a:r>
              <a:rPr lang="en-US" dirty="0" err="1"/>
              <a:t>neighbour</a:t>
            </a:r>
            <a:r>
              <a:rPr lang="en-US" dirty="0"/>
              <a:t> Classifiers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r>
              <a:rPr lang="en-US" dirty="0"/>
              <a:t>You will see through these examples different strategies on how to train models (i.e. search procedures for the appropriate model)</a:t>
            </a:r>
          </a:p>
          <a:p>
            <a:r>
              <a:rPr lang="en-US" dirty="0"/>
              <a:t>Before explaining decision trees I need to talk about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412541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Naïve Bayesian Classifier: Training Dataset</a:t>
            </a:r>
          </a:p>
        </p:txBody>
      </p:sp>
      <p:graphicFrame>
        <p:nvGraphicFramePr>
          <p:cNvPr id="41987" name="Objec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66530"/>
              </p:ext>
            </p:extLst>
          </p:nvPr>
        </p:nvGraphicFramePr>
        <p:xfrm>
          <a:off x="4932018" y="1825625"/>
          <a:ext cx="4214813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Worksheet" r:id="rId3" imgW="4330700" imgH="4470400" progId="Excel.Sheet.8">
                  <p:embed/>
                </p:oleObj>
              </mc:Choice>
              <mc:Fallback>
                <p:oleObj name="Worksheet" r:id="rId3" imgW="4330700" imgH="4470400" progId="Excel.Sheet.8">
                  <p:embed/>
                  <p:pic>
                    <p:nvPicPr>
                      <p:cNvPr id="41987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18" y="1825625"/>
                        <a:ext cx="4214813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838200" y="2047461"/>
            <a:ext cx="3429000" cy="306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1969" dirty="0"/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C1:buys_computer = </a:t>
            </a:r>
            <a:r>
              <a:rPr lang="ja-JP" altLang="en-US" sz="1969" dirty="0"/>
              <a:t>‘</a:t>
            </a:r>
            <a:r>
              <a:rPr lang="en-US" altLang="ja-JP" sz="1969" dirty="0"/>
              <a:t>yes</a:t>
            </a:r>
            <a:r>
              <a:rPr lang="ja-JP" altLang="en-US" sz="1969" dirty="0"/>
              <a:t>’</a:t>
            </a:r>
            <a:endParaRPr lang="en-US" altLang="ja-JP" sz="1969" dirty="0"/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C2:buys_computer = </a:t>
            </a:r>
            <a:r>
              <a:rPr lang="ja-JP" altLang="en-US" sz="1969" dirty="0"/>
              <a:t>‘</a:t>
            </a:r>
            <a:r>
              <a:rPr lang="en-US" altLang="ja-JP" sz="1969" dirty="0"/>
              <a:t>no</a:t>
            </a:r>
            <a:r>
              <a:rPr lang="ja-JP" altLang="en-US" sz="1969" dirty="0"/>
              <a:t>’</a:t>
            </a:r>
            <a:endParaRPr lang="en-US" altLang="ja-JP" sz="1969" dirty="0"/>
          </a:p>
          <a:p>
            <a:pPr eaLnBrk="1" hangingPunct="1">
              <a:lnSpc>
                <a:spcPct val="110000"/>
              </a:lnSpc>
            </a:pPr>
            <a:endParaRPr lang="en-US" sz="1969" dirty="0"/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Data sample </a:t>
            </a:r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X = (age &lt;=30,</a:t>
            </a:r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Income = medium,</a:t>
            </a:r>
          </a:p>
          <a:p>
            <a:pPr eaLnBrk="1" hangingPunct="1">
              <a:lnSpc>
                <a:spcPct val="110000"/>
              </a:lnSpc>
            </a:pPr>
            <a:r>
              <a:rPr lang="en-US" sz="1969" dirty="0"/>
              <a:t>Student = yes</a:t>
            </a:r>
          </a:p>
          <a:p>
            <a:pPr eaLnBrk="1" hangingPunct="1">
              <a:lnSpc>
                <a:spcPct val="110000"/>
              </a:lnSpc>
            </a:pPr>
            <a:r>
              <a:rPr lang="en-US" sz="1969" dirty="0" err="1"/>
              <a:t>Credit_rating</a:t>
            </a:r>
            <a:r>
              <a:rPr lang="en-US" sz="1969" dirty="0"/>
              <a:t> = Fair)</a:t>
            </a:r>
          </a:p>
        </p:txBody>
      </p:sp>
    </p:spTree>
    <p:extLst>
      <p:ext uri="{BB962C8B-B14F-4D97-AF65-F5344CB8AC3E}">
        <p14:creationId xmlns:p14="http://schemas.microsoft.com/office/powerpoint/2010/main" val="311347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Naïve Bayesian Classifier:  An Example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639416" y="1606964"/>
            <a:ext cx="11552583" cy="5042314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000" dirty="0">
                <a:latin typeface="Calibri" charset="0"/>
                <a:ea typeface="ＭＳ Ｐゴシック" charset="0"/>
                <a:cs typeface="ＭＳ Ｐゴシック" charset="0"/>
              </a:rPr>
              <a:t>P(C</a:t>
            </a:r>
            <a:r>
              <a:rPr lang="en-US" sz="1000" baseline="-25000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000" dirty="0">
                <a:latin typeface="Calibri" charset="0"/>
                <a:ea typeface="ＭＳ Ｐゴシック" charset="0"/>
                <a:cs typeface="ＭＳ Ｐゴシック" charset="0"/>
              </a:rPr>
              <a:t>):    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 = 9/14 = 0.643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               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5/14= 0.357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000" dirty="0">
                <a:latin typeface="Calibri" charset="0"/>
                <a:ea typeface="ＭＳ Ｐゴシック" charset="0"/>
                <a:cs typeface="ＭＳ Ｐゴシック" charset="0"/>
              </a:rPr>
              <a:t>Compute P(</a:t>
            </a:r>
            <a:r>
              <a:rPr lang="en-US" sz="1000" dirty="0" err="1">
                <a:latin typeface="Calibri" charset="0"/>
                <a:ea typeface="ＭＳ Ｐゴシック" charset="0"/>
                <a:cs typeface="ＭＳ Ｐゴシック" charset="0"/>
              </a:rPr>
              <a:t>X|C</a:t>
            </a:r>
            <a:r>
              <a:rPr lang="en-US" sz="1000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000" dirty="0">
                <a:latin typeface="Calibri" charset="0"/>
                <a:ea typeface="ＭＳ Ｐゴシック" charset="0"/>
                <a:cs typeface="ＭＳ Ｐゴシック" charset="0"/>
              </a:rPr>
              <a:t>) for each class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P(age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&lt;=30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 = 2/9 = 0.222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P(age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&lt;= 30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3/5 = 0.6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P(income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medium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4/9 = 0.444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P(income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medium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2/5 = 0.4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P(student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yes) = 6/9 = 0.667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P(student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1/5 = 0.2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credit_rating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fair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6/9 = 0.667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credit_rating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fair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| 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2/5 = 0.4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 X = (age &lt;= 30 , income = medium, student = yes, </a:t>
            </a:r>
            <a:r>
              <a:rPr lang="en-US" sz="900" b="1" dirty="0" err="1">
                <a:latin typeface="Calibri" charset="0"/>
                <a:ea typeface="ＭＳ Ｐゴシック" charset="0"/>
                <a:cs typeface="ＭＳ Ｐゴシック" charset="0"/>
              </a:rPr>
              <a:t>credit_rating</a:t>
            </a: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 = fair)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900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900" b="1" dirty="0" err="1">
                <a:latin typeface="Calibri" charset="0"/>
                <a:ea typeface="ＭＳ Ｐゴシック" charset="0"/>
                <a:cs typeface="ＭＳ Ｐゴシック" charset="0"/>
              </a:rPr>
              <a:t>X|C</a:t>
            </a:r>
            <a:r>
              <a:rPr lang="en-US" sz="9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) :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X|buys_computer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0.222 x 0.444 x 0.667 x 0.667 = 0.044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               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X|buys_computer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0.6 x 0.4 x 0.2 x 0.4 = 0.019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900" b="1" dirty="0" err="1">
                <a:latin typeface="Calibri" charset="0"/>
                <a:ea typeface="ＭＳ Ｐゴシック" charset="0"/>
                <a:cs typeface="ＭＳ Ｐゴシック" charset="0"/>
              </a:rPr>
              <a:t>X|C</a:t>
            </a:r>
            <a:r>
              <a:rPr lang="en-US" sz="9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)*P(C</a:t>
            </a:r>
            <a:r>
              <a:rPr lang="en-US" sz="900" b="1" baseline="-25000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) : 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X|buys_computer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* P(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yes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0.028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		             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P(</a:t>
            </a:r>
            <a:r>
              <a:rPr lang="en-US" sz="900" dirty="0" err="1">
                <a:latin typeface="Calibri" charset="0"/>
                <a:ea typeface="ＭＳ Ｐゴシック" charset="0"/>
                <a:cs typeface="ＭＳ Ｐゴシック" charset="0"/>
              </a:rPr>
              <a:t>X|buys_computer</a:t>
            </a:r>
            <a:r>
              <a:rPr lang="en-US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* P(</a:t>
            </a:r>
            <a:r>
              <a:rPr lang="en-US" altLang="ja-JP" sz="900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 = 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no</a:t>
            </a:r>
            <a:r>
              <a:rPr lang="ja-JP" altLang="en-US" sz="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dirty="0">
                <a:latin typeface="Calibri" charset="0"/>
                <a:ea typeface="ＭＳ Ｐゴシック" charset="0"/>
                <a:cs typeface="ＭＳ Ｐゴシック" charset="0"/>
              </a:rPr>
              <a:t>) = 0.007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900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900" b="1" dirty="0">
                <a:latin typeface="Calibri" charset="0"/>
                <a:ea typeface="ＭＳ Ｐゴシック" charset="0"/>
                <a:cs typeface="ＭＳ Ｐゴシック" charset="0"/>
              </a:rPr>
              <a:t>Therefore,  X belongs to class (</a:t>
            </a:r>
            <a:r>
              <a:rPr lang="ja-JP" altLang="en-US" sz="900" b="1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900" b="1" dirty="0" err="1">
                <a:latin typeface="Calibri" charset="0"/>
                <a:ea typeface="ＭＳ Ｐゴシック" charset="0"/>
                <a:cs typeface="ＭＳ Ｐゴシック" charset="0"/>
              </a:rPr>
              <a:t>buys_computer</a:t>
            </a:r>
            <a:r>
              <a:rPr lang="en-US" altLang="ja-JP" sz="900" b="1" dirty="0">
                <a:latin typeface="Calibri" charset="0"/>
                <a:ea typeface="ＭＳ Ｐゴシック" charset="0"/>
                <a:cs typeface="ＭＳ Ｐゴシック" charset="0"/>
              </a:rPr>
              <a:t> = yes</a:t>
            </a:r>
            <a:r>
              <a:rPr lang="ja-JP" altLang="en-US" sz="900" b="1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900" b="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US" altLang="ja-JP" sz="800" b="1" dirty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endParaRPr lang="en-US" sz="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8DAA5-7DBF-F04F-8BF6-B6D97C03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4" y="568411"/>
            <a:ext cx="10982032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9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Instance-based Learning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r>
              <a:rPr lang="en-US" sz="2531" dirty="0">
                <a:latin typeface="Calibri" charset="0"/>
                <a:ea typeface="ＭＳ Ｐゴシック" charset="0"/>
                <a:cs typeface="ＭＳ Ｐゴシック" charset="0"/>
              </a:rPr>
              <a:t>Does not generate a model. It uses the training set (sometimes filtered; see the instance selection lecture) instead </a:t>
            </a:r>
          </a:p>
          <a:p>
            <a:r>
              <a:rPr lang="en-US" sz="2531" dirty="0">
                <a:latin typeface="Calibri" charset="0"/>
                <a:ea typeface="ＭＳ Ｐゴシック" charset="0"/>
                <a:cs typeface="ＭＳ Ｐゴシック" charset="0"/>
              </a:rPr>
              <a:t>k-NN machine learning algorithm: </a:t>
            </a:r>
          </a:p>
          <a:p>
            <a:pPr lvl="1"/>
            <a:r>
              <a:rPr lang="en-US" sz="2250" dirty="0">
                <a:latin typeface="Calibri" charset="0"/>
                <a:ea typeface="ＭＳ Ｐゴシック" charset="0"/>
              </a:rPr>
              <a:t>Given an unlabeled new instance</a:t>
            </a:r>
          </a:p>
          <a:p>
            <a:pPr lvl="1"/>
            <a:r>
              <a:rPr lang="en-US" sz="2250" dirty="0">
                <a:latin typeface="Calibri" charset="0"/>
                <a:ea typeface="ＭＳ Ｐゴシック" charset="0"/>
              </a:rPr>
              <a:t>Select the </a:t>
            </a:r>
            <a:r>
              <a:rPr lang="en-US" sz="2250" i="1" dirty="0">
                <a:latin typeface="Calibri" charset="0"/>
                <a:ea typeface="ＭＳ Ｐゴシック" charset="0"/>
              </a:rPr>
              <a:t>k</a:t>
            </a:r>
            <a:r>
              <a:rPr lang="en-US" sz="2250" dirty="0">
                <a:latin typeface="Calibri" charset="0"/>
                <a:ea typeface="ＭＳ Ｐゴシック" charset="0"/>
              </a:rPr>
              <a:t> instances from the training set most similar to the new instance</a:t>
            </a:r>
          </a:p>
          <a:p>
            <a:pPr lvl="2"/>
            <a:r>
              <a:rPr lang="en-US" sz="2250" dirty="0">
                <a:latin typeface="Calibri" charset="0"/>
                <a:ea typeface="ＭＳ Ｐゴシック" charset="0"/>
              </a:rPr>
              <a:t>What is similar? (next slide)</a:t>
            </a:r>
          </a:p>
          <a:p>
            <a:pPr lvl="1"/>
            <a:r>
              <a:rPr lang="en-US" sz="2250" dirty="0">
                <a:latin typeface="Calibri" charset="0"/>
                <a:ea typeface="ＭＳ Ｐゴシック" charset="0"/>
              </a:rPr>
              <a:t>Predict the majority class from these </a:t>
            </a:r>
            <a:r>
              <a:rPr lang="en-US" sz="2250" i="1" dirty="0">
                <a:latin typeface="Calibri" charset="0"/>
                <a:ea typeface="ＭＳ Ｐゴシック" charset="0"/>
              </a:rPr>
              <a:t>k</a:t>
            </a:r>
            <a:r>
              <a:rPr lang="en-US" sz="2250" dirty="0">
                <a:latin typeface="Calibri" charset="0"/>
                <a:ea typeface="ＭＳ Ｐゴシック" charset="0"/>
              </a:rPr>
              <a:t> instances</a:t>
            </a:r>
          </a:p>
          <a:p>
            <a:endParaRPr lang="en-US" sz="253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1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28" y="745577"/>
            <a:ext cx="5837238" cy="554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Distance functions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4226" cy="4351338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Crucial for the performance of these methods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Sometimes weights are added to the distance functions to reflect the importance of the attributes </a:t>
            </a:r>
          </a:p>
        </p:txBody>
      </p:sp>
    </p:spTree>
    <p:extLst>
      <p:ext uri="{BB962C8B-B14F-4D97-AF65-F5344CB8AC3E}">
        <p14:creationId xmlns:p14="http://schemas.microsoft.com/office/powerpoint/2010/main" val="254063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F3C72-E0F8-534B-9614-E3EA1D2A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2" y="605481"/>
            <a:ext cx="10839716" cy="5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2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4" tIns="46037" rIns="92074" bIns="46037" rtlCol="0" anchor="ctr"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Classification: A Mathematical Mapping</a:t>
            </a:r>
          </a:p>
        </p:txBody>
      </p:sp>
      <p:sp>
        <p:nvSpPr>
          <p:cNvPr id="59393" name="Rectangle 2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vert="horz" lIns="92074" tIns="46037" rIns="92074" bIns="46037" rtlCol="0">
            <a:normAutofit/>
          </a:bodyPr>
          <a:lstStyle/>
          <a:p>
            <a:r>
              <a:rPr lang="en-US" dirty="0">
                <a:solidFill>
                  <a:schemeClr val="hlink"/>
                </a:solidFill>
                <a:latin typeface="Calibri" charset="0"/>
                <a:ea typeface="ＭＳ Ｐゴシック" charset="0"/>
                <a:cs typeface="ＭＳ Ｐゴシック" charset="0"/>
              </a:rPr>
              <a:t>Classification:</a:t>
            </a: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predicts categorical class labels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Mathematically</a:t>
            </a:r>
          </a:p>
          <a:p>
            <a:pPr lvl="1"/>
            <a:r>
              <a:rPr lang="en-US" dirty="0">
                <a:latin typeface="HYGungSo-Bold" charset="0"/>
                <a:ea typeface="HYGungSo-Bold" charset="0"/>
                <a:cs typeface="HYGungSo-Bold" charset="0"/>
              </a:rPr>
              <a:t>x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  </a:t>
            </a:r>
            <a:r>
              <a:rPr lang="en-US" dirty="0">
                <a:latin typeface="Calibri" charset="0"/>
                <a:ea typeface="ＭＳ Ｐゴシック" charset="0"/>
              </a:rPr>
              <a:t>X = 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</a:t>
            </a:r>
            <a:r>
              <a:rPr lang="en-US" baseline="30000" dirty="0">
                <a:latin typeface="Calibri" charset="0"/>
                <a:ea typeface="ＭＳ Ｐゴシック" charset="0"/>
                <a:sym typeface="Symbol" charset="0"/>
              </a:rPr>
              <a:t>n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, y  Y = {+1, </a:t>
            </a:r>
            <a:r>
              <a:rPr lang="en-US" dirty="0">
                <a:latin typeface="Calibri" charset="0"/>
                <a:ea typeface="ＭＳ Ｐゴシック" charset="0"/>
              </a:rPr>
              <a:t>–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1}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We want a function f: </a:t>
            </a:r>
            <a:r>
              <a:rPr lang="en-US" dirty="0">
                <a:latin typeface="Calibri" charset="0"/>
                <a:ea typeface="ＭＳ Ｐゴシック" charset="0"/>
              </a:rPr>
              <a:t>X </a:t>
            </a:r>
            <a:r>
              <a:rPr lang="en-US" dirty="0">
                <a:latin typeface="Calibri" charset="0"/>
                <a:ea typeface="ＭＳ Ｐゴシック" charset="0"/>
                <a:sym typeface="Wingdings" charset="0"/>
              </a:rPr>
              <a:t></a:t>
            </a:r>
            <a:r>
              <a:rPr lang="en-US" dirty="0">
                <a:latin typeface="Calibri" charset="0"/>
                <a:ea typeface="ＭＳ Ｐゴシック" charset="0"/>
              </a:rPr>
              <a:t> Y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D28F23-FB34-B34B-A8D4-1A518AF60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461" y="2037522"/>
            <a:ext cx="3886200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9" tIns="45719" rIns="91439" bIns="45719" anchor="ctr"/>
          <a:lstStyle/>
          <a:p>
            <a:pPr algn="ctr"/>
            <a:endParaRPr lang="en-GB" sz="2391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53E201E1-DC1D-4548-907E-5E303A39E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0461" y="2723322"/>
            <a:ext cx="3886200" cy="24384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39" tIns="45719" rIns="91439" bIns="45719"/>
          <a:lstStyle/>
          <a:p>
            <a:endParaRPr lang="en-US" sz="1266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17124FCF-C623-2043-84E3-9A53DFF47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187" y="3518660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B7495989-293A-2E4E-AE3E-5986A63EE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061" y="2647123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9283C4B6-0D16-964B-97F8-D1C9F1F71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261" y="2799522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330F2B09-D504-0842-B7A4-996D0826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262" y="3485322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1CE25F9-2F10-A04F-B8DA-16248F078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7862" y="2875723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9225297-4E40-914D-A5E7-D66449E84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7662" y="2875723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54BF3C3F-D38A-A342-A5A4-525859BA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462" y="3637722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CC500C26-979C-2142-85AF-2278DCD3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862" y="2418523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6E34858-1893-5B48-8723-4AF8677FC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662" y="3256722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1AFD1895-642B-B346-935D-F3630AD98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262" y="4171122"/>
            <a:ext cx="292066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x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D88001B6-AF87-8E4A-B383-BFB31FB28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099" y="43235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D6E5769E-742C-024D-8106-2DE33F89E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1499" y="4475923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9B77658-CAE4-6A48-B89B-490ABDF28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899" y="41711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AB6AB02E-2F89-E348-8DF2-68D4925EA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5861" y="46283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0B3ACA42-0794-1E44-B410-CDF71D971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899" y="48569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7213252D-6B8B-104D-B213-17F631518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811" y="46283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57492F99-456B-6448-A9A0-86F811848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6411" y="34853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D725DAB6-7259-1448-A7D7-0E938664D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011" y="40949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13B095A4-DABE-844F-8110-08E5AFD9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661" y="48569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31E73CE9-BD7E-1041-A487-811E62B25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461" y="48569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7EEE97EE-C353-4748-B4B5-F04583221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611" y="4247323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71F3485A-25CF-BA4E-A551-43C6220B3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4011" y="3866322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18E8FC3E-99E5-0847-8381-F9F62592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8811" y="4933123"/>
            <a:ext cx="304890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87"/>
              <a:t>o</a:t>
            </a: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335574AB-2DF1-A046-8C1F-2B2A525D05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661" y="3409122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39" tIns="45719" rIns="91439" bIns="45719"/>
          <a:lstStyle/>
          <a:p>
            <a:endParaRPr lang="en-US" sz="1266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7BC93F9B-031D-0744-9D92-2137AF20C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1661" y="3942523"/>
            <a:ext cx="228600" cy="3048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39" tIns="45719" rIns="91439" bIns="45719"/>
          <a:lstStyle/>
          <a:p>
            <a:endParaRPr lang="en-US" sz="1266"/>
          </a:p>
        </p:txBody>
      </p:sp>
    </p:spTree>
    <p:extLst>
      <p:ext uri="{BB962C8B-B14F-4D97-AF65-F5344CB8AC3E}">
        <p14:creationId xmlns:p14="http://schemas.microsoft.com/office/powerpoint/2010/main" val="368938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SVM—Support Vector Machines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A classification method for both linear and nonlinear data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It uses a nonlinear mapping to transform the original training data into a higher dimension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With the new dimension, it searches for the linear optimal separating hyperplane (i.e., </a:t>
            </a:r>
            <a:r>
              <a:rPr lang="ja-JP" altLang="en-US" sz="2391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decision boundary</a:t>
            </a:r>
            <a:r>
              <a:rPr lang="ja-JP" altLang="en-US" sz="2391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With an appropriate nonlinear mapping to a sufficiently high dimension, data from two classes can always be separated by a hyperplane</a:t>
            </a:r>
          </a:p>
          <a:p>
            <a:pPr>
              <a:lnSpc>
                <a:spcPct val="110000"/>
              </a:lnSpc>
            </a:pPr>
            <a:r>
              <a:rPr lang="en-US" sz="2391" dirty="0">
                <a:latin typeface="Calibri" charset="0"/>
                <a:ea typeface="ＭＳ Ｐゴシック" charset="0"/>
                <a:cs typeface="ＭＳ Ｐゴシック" charset="0"/>
              </a:rPr>
              <a:t>SVM finds this hyperplane using support vectors (</a:t>
            </a:r>
            <a:r>
              <a:rPr lang="ja-JP" altLang="en-US" sz="2391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essential</a:t>
            </a:r>
            <a:r>
              <a:rPr lang="ja-JP" altLang="en-US" sz="2391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391" dirty="0">
                <a:latin typeface="Calibri" charset="0"/>
                <a:ea typeface="ＭＳ Ｐゴシック" charset="0"/>
                <a:cs typeface="ＭＳ Ｐゴシック" charset="0"/>
              </a:rPr>
              <a:t> training tuples) and margins (defined by the support vectors)</a:t>
            </a:r>
            <a:endParaRPr lang="en-US" sz="239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22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4" tIns="46037" rIns="92074" bIns="46037" rtlCol="0" anchor="ctr"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SVM—General Philosophy</a:t>
            </a:r>
          </a:p>
        </p:txBody>
      </p:sp>
      <p:grpSp>
        <p:nvGrpSpPr>
          <p:cNvPr id="76802" name="Group 1027"/>
          <p:cNvGrpSpPr>
            <a:grpSpLocks/>
          </p:cNvGrpSpPr>
          <p:nvPr/>
        </p:nvGrpSpPr>
        <p:grpSpPr bwMode="auto">
          <a:xfrm>
            <a:off x="2058988" y="2057400"/>
            <a:ext cx="4114800" cy="2667000"/>
            <a:chOff x="337" y="1296"/>
            <a:chExt cx="2592" cy="1680"/>
          </a:xfrm>
        </p:grpSpPr>
        <p:sp>
          <p:nvSpPr>
            <p:cNvPr id="1713156" name="Oval 1028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57" name="Oval 1029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58" name="Oval 1030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59" name="Oval 1031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0" name="Oval 1032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1" name="Oval 1033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2" name="Oval 1034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3" name="Oval 1035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4" name="Oval 1036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5" name="Oval 1037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6" name="Oval 1038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7" name="Oval 1039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68" name="Oval 1040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grpSp>
          <p:nvGrpSpPr>
            <p:cNvPr id="76863" name="Group 1041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1713170" name="Rectangle 1042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1" name="Rectangle 1043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2" name="Rectangle 1044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3" name="Rectangle 1045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4" name="Rectangle 1046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5" name="Rectangle 1047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6" name="Rectangle 1048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7" name="Rectangle 1049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8" name="Rectangle 1050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79" name="Rectangle 1051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80" name="Rectangle 1052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81" name="Rectangle 1053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82" name="Rectangle 1054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  <p:sp>
            <p:nvSpPr>
              <p:cNvPr id="1713183" name="Rectangle 1055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sz="1266"/>
              </a:p>
            </p:txBody>
          </p:sp>
        </p:grpSp>
        <p:sp>
          <p:nvSpPr>
            <p:cNvPr id="1713184" name="Rectangle 1056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85" name="Line 1057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86" name="Line 1058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87" name="Line 1059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</p:grpSp>
      <p:grpSp>
        <p:nvGrpSpPr>
          <p:cNvPr id="76803" name="Group 1060"/>
          <p:cNvGrpSpPr>
            <a:grpSpLocks/>
          </p:cNvGrpSpPr>
          <p:nvPr/>
        </p:nvGrpSpPr>
        <p:grpSpPr bwMode="auto">
          <a:xfrm>
            <a:off x="6172201" y="2057400"/>
            <a:ext cx="4113213" cy="2667000"/>
            <a:chOff x="2929" y="1296"/>
            <a:chExt cx="2591" cy="1680"/>
          </a:xfrm>
        </p:grpSpPr>
        <p:sp>
          <p:nvSpPr>
            <p:cNvPr id="1713189" name="Oval 1061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0" name="Oval 1062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1" name="Oval 1063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2" name="Oval 1064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3" name="Oval 1065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4" name="Oval 1066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5" name="Oval 1067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6" name="Oval 1068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7" name="Oval 1069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8" name="Oval 1070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199" name="Oval 1071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0" name="Oval 1072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1" name="Oval 1073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2" name="Rectangle 1074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3" name="Rectangle 1075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4" name="Rectangle 1076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5" name="Rectangle 1077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6" name="Rectangle 1078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7" name="Rectangle 1079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8" name="Rectangle 1080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09" name="Rectangle 1081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0" name="Rectangle 1082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1" name="Rectangle 1083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2" name="Rectangle 1084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3" name="Rectangle 1085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4" name="Rectangle 1086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5" name="Rectangle 1087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6" name="Rectangle 1088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7" name="Line 1089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8" name="Line 1090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19" name="Line 1091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266"/>
            </a:p>
          </p:txBody>
        </p:sp>
      </p:grpSp>
      <p:grpSp>
        <p:nvGrpSpPr>
          <p:cNvPr id="1713220" name="Group 1092"/>
          <p:cNvGrpSpPr>
            <a:grpSpLocks/>
          </p:cNvGrpSpPr>
          <p:nvPr/>
        </p:nvGrpSpPr>
        <p:grpSpPr bwMode="auto">
          <a:xfrm>
            <a:off x="5013326" y="2667000"/>
            <a:ext cx="3749675" cy="3389313"/>
            <a:chOff x="2198" y="1680"/>
            <a:chExt cx="2362" cy="2135"/>
          </a:xfrm>
        </p:grpSpPr>
        <p:sp>
          <p:nvSpPr>
            <p:cNvPr id="1713221" name="Text Box 1093"/>
            <p:cNvSpPr txBox="1">
              <a:spLocks noChangeArrowheads="1"/>
            </p:cNvSpPr>
            <p:nvPr/>
          </p:nvSpPr>
          <p:spPr bwMode="auto">
            <a:xfrm>
              <a:off x="2198" y="3525"/>
              <a:ext cx="136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391">
                  <a:solidFill>
                    <a:schemeClr val="hlink"/>
                  </a:solidFill>
                </a:rPr>
                <a:t>Support Vectors</a:t>
              </a:r>
            </a:p>
          </p:txBody>
        </p:sp>
        <p:sp>
          <p:nvSpPr>
            <p:cNvPr id="1713222" name="Line 1094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23" name="Line 1095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24" name="Line 1096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25" name="Line 1097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26" name="Line 1098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</p:grpSp>
      <p:grpSp>
        <p:nvGrpSpPr>
          <p:cNvPr id="1713227" name="Group 1099"/>
          <p:cNvGrpSpPr>
            <a:grpSpLocks/>
          </p:cNvGrpSpPr>
          <p:nvPr/>
        </p:nvGrpSpPr>
        <p:grpSpPr bwMode="auto">
          <a:xfrm>
            <a:off x="2590800" y="3352801"/>
            <a:ext cx="1817688" cy="2136775"/>
            <a:chOff x="682" y="2112"/>
            <a:chExt cx="1145" cy="1346"/>
          </a:xfrm>
        </p:grpSpPr>
        <p:sp>
          <p:nvSpPr>
            <p:cNvPr id="1713228" name="Text Box 1100"/>
            <p:cNvSpPr txBox="1">
              <a:spLocks noChangeArrowheads="1"/>
            </p:cNvSpPr>
            <p:nvPr/>
          </p:nvSpPr>
          <p:spPr bwMode="auto">
            <a:xfrm>
              <a:off x="682" y="3168"/>
              <a:ext cx="1145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391"/>
                <a:t>Small Margin</a:t>
              </a:r>
            </a:p>
          </p:txBody>
        </p:sp>
        <p:sp>
          <p:nvSpPr>
            <p:cNvPr id="1713229" name="Line 1101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30" name="Line 1102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</p:grpSp>
      <p:grpSp>
        <p:nvGrpSpPr>
          <p:cNvPr id="1713231" name="Group 1103"/>
          <p:cNvGrpSpPr>
            <a:grpSpLocks/>
          </p:cNvGrpSpPr>
          <p:nvPr/>
        </p:nvGrpSpPr>
        <p:grpSpPr bwMode="auto">
          <a:xfrm>
            <a:off x="6873877" y="2667000"/>
            <a:ext cx="1814513" cy="2822575"/>
            <a:chOff x="3370" y="1680"/>
            <a:chExt cx="1143" cy="1778"/>
          </a:xfrm>
        </p:grpSpPr>
        <p:sp>
          <p:nvSpPr>
            <p:cNvPr id="1713232" name="Text Box 1104"/>
            <p:cNvSpPr txBox="1">
              <a:spLocks noChangeArrowheads="1"/>
            </p:cNvSpPr>
            <p:nvPr/>
          </p:nvSpPr>
          <p:spPr bwMode="auto">
            <a:xfrm>
              <a:off x="3370" y="3168"/>
              <a:ext cx="114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391"/>
                <a:t>Large Margin</a:t>
              </a:r>
            </a:p>
          </p:txBody>
        </p:sp>
        <p:sp>
          <p:nvSpPr>
            <p:cNvPr id="1713233" name="Line 1105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  <p:sp>
          <p:nvSpPr>
            <p:cNvPr id="1713234" name="Line 1106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GB" sz="1266"/>
            </a:p>
          </p:txBody>
        </p:sp>
      </p:grpSp>
    </p:spTree>
    <p:extLst>
      <p:ext uri="{BB962C8B-B14F-4D97-AF65-F5344CB8AC3E}">
        <p14:creationId xmlns:p14="http://schemas.microsoft.com/office/powerpoint/2010/main" val="3824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1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261731" y="12658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SVM—Linearly Separable</a:t>
            </a:r>
          </a:p>
        </p:txBody>
      </p:sp>
      <p:sp>
        <p:nvSpPr>
          <p:cNvPr id="1799173" name="Rectangle 5"/>
          <p:cNvSpPr>
            <a:spLocks noChangeArrowheads="1"/>
          </p:cNvSpPr>
          <p:nvPr/>
        </p:nvSpPr>
        <p:spPr bwMode="auto">
          <a:xfrm>
            <a:off x="1905000" y="1295400"/>
            <a:ext cx="8458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A separating </a:t>
            </a:r>
            <a:r>
              <a:rPr lang="en-US" sz="1969" dirty="0" err="1"/>
              <a:t>hyperplane</a:t>
            </a:r>
            <a:r>
              <a:rPr lang="en-US" sz="1969" dirty="0"/>
              <a:t> can be written as</a:t>
            </a:r>
          </a:p>
          <a:p>
            <a:pPr marL="1142942" lvl="2" indent="-228588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defRPr/>
            </a:pPr>
            <a:r>
              <a:rPr lang="en-US" sz="1969" b="1" dirty="0"/>
              <a:t>W</a:t>
            </a:r>
            <a:r>
              <a:rPr lang="en-US" sz="1969" dirty="0"/>
              <a:t> ● </a:t>
            </a:r>
            <a:r>
              <a:rPr lang="en-US" sz="1969" b="1" dirty="0"/>
              <a:t>X</a:t>
            </a:r>
            <a:r>
              <a:rPr lang="en-US" sz="1969" dirty="0"/>
              <a:t> + b = 0</a:t>
            </a:r>
          </a:p>
          <a:p>
            <a:pPr marL="742912" lvl="1" indent="-285736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defRPr/>
            </a:pPr>
            <a:r>
              <a:rPr lang="en-US" sz="1969" dirty="0"/>
              <a:t>where </a:t>
            </a:r>
            <a:r>
              <a:rPr lang="en-US" sz="1969" b="1" dirty="0"/>
              <a:t>W</a:t>
            </a:r>
            <a:r>
              <a:rPr lang="en-US" sz="1969" dirty="0"/>
              <a:t>={w</a:t>
            </a:r>
            <a:r>
              <a:rPr lang="en-US" sz="1969" baseline="-25000" dirty="0"/>
              <a:t>1</a:t>
            </a:r>
            <a:r>
              <a:rPr lang="en-US" sz="1969" dirty="0"/>
              <a:t>, w</a:t>
            </a:r>
            <a:r>
              <a:rPr lang="en-US" sz="1969" baseline="-25000" dirty="0"/>
              <a:t>2</a:t>
            </a:r>
            <a:r>
              <a:rPr lang="en-US" sz="1969" dirty="0"/>
              <a:t>, …, </a:t>
            </a:r>
            <a:r>
              <a:rPr lang="en-US" sz="1969" dirty="0" err="1"/>
              <a:t>w</a:t>
            </a:r>
            <a:r>
              <a:rPr lang="en-US" sz="1969" baseline="-25000" dirty="0" err="1"/>
              <a:t>n</a:t>
            </a:r>
            <a:r>
              <a:rPr lang="en-US" sz="1969" dirty="0"/>
              <a:t>} is a weight vector and b a scalar (bias)</a:t>
            </a:r>
          </a:p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For 2-D it can be written as</a:t>
            </a:r>
          </a:p>
          <a:p>
            <a:pPr marL="1142942" lvl="2" indent="-228588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defRPr/>
            </a:pPr>
            <a:r>
              <a:rPr lang="en-US" sz="1969" dirty="0"/>
              <a:t>w</a:t>
            </a:r>
            <a:r>
              <a:rPr lang="en-US" sz="1969" baseline="-25000" dirty="0"/>
              <a:t>0</a:t>
            </a:r>
            <a:r>
              <a:rPr lang="en-US" sz="1969" dirty="0"/>
              <a:t> + w</a:t>
            </a:r>
            <a:r>
              <a:rPr lang="en-US" sz="1969" baseline="-25000" dirty="0"/>
              <a:t>1</a:t>
            </a:r>
            <a:r>
              <a:rPr lang="en-US" sz="1969" dirty="0"/>
              <a:t> x</a:t>
            </a:r>
            <a:r>
              <a:rPr lang="en-US" sz="1969" baseline="-25000" dirty="0"/>
              <a:t>1</a:t>
            </a:r>
            <a:r>
              <a:rPr lang="en-US" sz="1969" dirty="0"/>
              <a:t> + w</a:t>
            </a:r>
            <a:r>
              <a:rPr lang="en-US" sz="1969" baseline="-25000" dirty="0"/>
              <a:t>2</a:t>
            </a:r>
            <a:r>
              <a:rPr lang="en-US" sz="1969" dirty="0"/>
              <a:t> x</a:t>
            </a:r>
            <a:r>
              <a:rPr lang="en-US" sz="1969" baseline="-25000" dirty="0"/>
              <a:t>2</a:t>
            </a:r>
            <a:r>
              <a:rPr lang="en-US" sz="1969" dirty="0"/>
              <a:t> = 0</a:t>
            </a:r>
          </a:p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The </a:t>
            </a:r>
            <a:r>
              <a:rPr lang="en-US" sz="1969" dirty="0" err="1"/>
              <a:t>hyperplane</a:t>
            </a:r>
            <a:r>
              <a:rPr lang="en-US" sz="1969" dirty="0"/>
              <a:t> defining the sides of the margin: </a:t>
            </a:r>
          </a:p>
          <a:p>
            <a:pPr marL="1142942" lvl="2" indent="-228588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defRPr/>
            </a:pPr>
            <a:r>
              <a:rPr lang="en-US" sz="1969" dirty="0"/>
              <a:t>H</a:t>
            </a:r>
            <a:r>
              <a:rPr lang="en-US" sz="1969" baseline="-25000" dirty="0"/>
              <a:t>1</a:t>
            </a:r>
            <a:r>
              <a:rPr lang="en-US" sz="1969" dirty="0"/>
              <a:t>: w</a:t>
            </a:r>
            <a:r>
              <a:rPr lang="en-US" sz="1969" baseline="-25000" dirty="0"/>
              <a:t>0</a:t>
            </a:r>
            <a:r>
              <a:rPr lang="en-US" sz="1969" dirty="0"/>
              <a:t> + w</a:t>
            </a:r>
            <a:r>
              <a:rPr lang="en-US" sz="1969" baseline="-25000" dirty="0"/>
              <a:t>1</a:t>
            </a:r>
            <a:r>
              <a:rPr lang="en-US" sz="1969" dirty="0"/>
              <a:t> x</a:t>
            </a:r>
            <a:r>
              <a:rPr lang="en-US" sz="1969" baseline="-25000" dirty="0"/>
              <a:t>1</a:t>
            </a:r>
            <a:r>
              <a:rPr lang="en-US" sz="1969" dirty="0"/>
              <a:t> + w</a:t>
            </a:r>
            <a:r>
              <a:rPr lang="en-US" sz="1969" baseline="-25000" dirty="0"/>
              <a:t>2</a:t>
            </a:r>
            <a:r>
              <a:rPr lang="en-US" sz="1969" dirty="0"/>
              <a:t> x</a:t>
            </a:r>
            <a:r>
              <a:rPr lang="en-US" sz="1969" baseline="-25000" dirty="0"/>
              <a:t>2</a:t>
            </a:r>
            <a:r>
              <a:rPr lang="en-US" sz="1969" dirty="0"/>
              <a:t> ≥ 1    for </a:t>
            </a:r>
            <a:r>
              <a:rPr lang="en-US" sz="1969" dirty="0" err="1"/>
              <a:t>y</a:t>
            </a:r>
            <a:r>
              <a:rPr lang="en-US" sz="1969" baseline="-25000" dirty="0" err="1"/>
              <a:t>i</a:t>
            </a:r>
            <a:r>
              <a:rPr lang="en-US" sz="1969" baseline="-25000" dirty="0"/>
              <a:t> </a:t>
            </a:r>
            <a:r>
              <a:rPr lang="en-US" sz="1969" dirty="0"/>
              <a:t>= +1, and</a:t>
            </a:r>
          </a:p>
          <a:p>
            <a:pPr marL="1142942" lvl="2" indent="-228588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defRPr/>
            </a:pPr>
            <a:r>
              <a:rPr lang="en-US" sz="1969" dirty="0"/>
              <a:t>H</a:t>
            </a:r>
            <a:r>
              <a:rPr lang="en-US" sz="1969" baseline="-25000" dirty="0"/>
              <a:t>2</a:t>
            </a:r>
            <a:r>
              <a:rPr lang="en-US" sz="1969" dirty="0"/>
              <a:t>: w</a:t>
            </a:r>
            <a:r>
              <a:rPr lang="en-US" sz="1969" baseline="-25000" dirty="0"/>
              <a:t>0</a:t>
            </a:r>
            <a:r>
              <a:rPr lang="en-US" sz="1969" dirty="0"/>
              <a:t> + w</a:t>
            </a:r>
            <a:r>
              <a:rPr lang="en-US" sz="1969" baseline="-25000" dirty="0"/>
              <a:t>1</a:t>
            </a:r>
            <a:r>
              <a:rPr lang="en-US" sz="1969" dirty="0"/>
              <a:t> x</a:t>
            </a:r>
            <a:r>
              <a:rPr lang="en-US" sz="1969" baseline="-25000" dirty="0"/>
              <a:t>1</a:t>
            </a:r>
            <a:r>
              <a:rPr lang="en-US" sz="1969" dirty="0"/>
              <a:t> + w</a:t>
            </a:r>
            <a:r>
              <a:rPr lang="en-US" sz="1969" baseline="-25000" dirty="0"/>
              <a:t>2</a:t>
            </a:r>
            <a:r>
              <a:rPr lang="en-US" sz="1969" dirty="0"/>
              <a:t> x</a:t>
            </a:r>
            <a:r>
              <a:rPr lang="en-US" sz="1969" baseline="-25000" dirty="0"/>
              <a:t>2</a:t>
            </a:r>
            <a:r>
              <a:rPr lang="en-US" sz="1969" dirty="0"/>
              <a:t> ≤ – 1 for </a:t>
            </a:r>
            <a:r>
              <a:rPr lang="en-US" sz="1969" dirty="0" err="1"/>
              <a:t>y</a:t>
            </a:r>
            <a:r>
              <a:rPr lang="en-US" sz="1969" baseline="-25000" dirty="0" err="1"/>
              <a:t>i</a:t>
            </a:r>
            <a:r>
              <a:rPr lang="en-US" sz="1969" baseline="-25000" dirty="0"/>
              <a:t> </a:t>
            </a:r>
            <a:r>
              <a:rPr lang="en-US" sz="1969" dirty="0"/>
              <a:t>= –1</a:t>
            </a:r>
          </a:p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Any training tuples that fall on </a:t>
            </a:r>
            <a:r>
              <a:rPr lang="en-US" sz="1969" dirty="0" err="1"/>
              <a:t>hyperplanes</a:t>
            </a:r>
            <a:r>
              <a:rPr lang="en-US" sz="1969" dirty="0"/>
              <a:t> H</a:t>
            </a:r>
            <a:r>
              <a:rPr lang="en-US" sz="1969" baseline="-25000" dirty="0"/>
              <a:t>1</a:t>
            </a:r>
            <a:r>
              <a:rPr lang="en-US" sz="1969" dirty="0"/>
              <a:t> or H</a:t>
            </a:r>
            <a:r>
              <a:rPr lang="en-US" sz="1969" baseline="-25000" dirty="0"/>
              <a:t>2</a:t>
            </a:r>
            <a:r>
              <a:rPr lang="en-US" sz="1969" dirty="0"/>
              <a:t> (i.e., the </a:t>
            </a:r>
            <a:br>
              <a:rPr lang="en-US" sz="1969" dirty="0"/>
            </a:br>
            <a:r>
              <a:rPr lang="en-US" sz="1969" dirty="0"/>
              <a:t>sides defining the margin) are </a:t>
            </a:r>
            <a:r>
              <a:rPr lang="en-US" sz="1969" b="1" dirty="0"/>
              <a:t>support vectors</a:t>
            </a:r>
          </a:p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This becomes a </a:t>
            </a:r>
            <a:r>
              <a:rPr lang="en-US" sz="1969" b="1" dirty="0"/>
              <a:t>constrained (convex) quadratic optimization</a:t>
            </a:r>
            <a:r>
              <a:rPr lang="en-US" sz="1969" dirty="0"/>
              <a:t> problem</a:t>
            </a:r>
          </a:p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1969" dirty="0"/>
              <a:t>Formulas in the next slides taken from </a:t>
            </a:r>
            <a:r>
              <a:rPr lang="en-US" sz="1969" dirty="0">
                <a:hlinkClick r:id="rId2"/>
              </a:rPr>
              <a:t>http://en.wikipedia.org/wiki/Support_vector_machine</a:t>
            </a:r>
            <a:endParaRPr lang="en-US" sz="1969" dirty="0"/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23865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9CF433A0-A5F5-774E-B7EF-0B385C1A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Information Theory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3CA88F7E-E1C8-ED4F-88B1-112A07FC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ea typeface="ＭＳ Ｐゴシック" panose="020B0600070205080204" pitchFamily="34" charset="-128"/>
                <a:hlinkClick r:id="rId3"/>
              </a:rPr>
              <a:t>Shannon</a:t>
            </a:r>
            <a:r>
              <a:rPr lang="en-US" altLang="en-GB" sz="3600" dirty="0">
                <a:ea typeface="ＭＳ Ｐゴシック" panose="020B0600070205080204" pitchFamily="34" charset="-128"/>
                <a:hlinkClick r:id="rId3"/>
              </a:rPr>
              <a:t>’</a:t>
            </a:r>
            <a:r>
              <a:rPr lang="en-US" altLang="en-US" sz="3600" dirty="0">
                <a:ea typeface="ＭＳ Ｐゴシック" panose="020B0600070205080204" pitchFamily="34" charset="-128"/>
                <a:hlinkClick r:id="rId3"/>
              </a:rPr>
              <a:t>s Entropy</a:t>
            </a:r>
            <a:endParaRPr lang="en-US" altLang="en-US" sz="36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200" dirty="0">
                <a:ea typeface="ＭＳ Ｐゴシック" panose="020B0600070205080204" pitchFamily="34" charset="-128"/>
              </a:rPr>
              <a:t>Measure of the information content in discrete data</a:t>
            </a:r>
          </a:p>
          <a:p>
            <a:pPr lvl="1"/>
            <a:r>
              <a:rPr lang="en-US" altLang="en-US" sz="3200" dirty="0">
                <a:ea typeface="ＭＳ Ｐゴシック" panose="020B0600070205080204" pitchFamily="34" charset="-128"/>
              </a:rPr>
              <a:t>Metric inspired by statistical information transmission</a:t>
            </a:r>
          </a:p>
          <a:p>
            <a:pPr lvl="2"/>
            <a:r>
              <a:rPr lang="en-US" altLang="en-GB" sz="2800" dirty="0">
                <a:ea typeface="ＭＳ Ｐゴシック" panose="020B0600070205080204" pitchFamily="34" charset="-128"/>
              </a:rPr>
              <a:t>“</a:t>
            </a:r>
            <a:r>
              <a:rPr lang="en-US" altLang="en-US" sz="2800" dirty="0">
                <a:ea typeface="ＭＳ Ｐゴシック" panose="020B0600070205080204" pitchFamily="34" charset="-128"/>
              </a:rPr>
              <a:t>How many bits per symbol (in average) would it take to transmit a message given the frequencies of each symbol?</a:t>
            </a:r>
            <a:r>
              <a:rPr lang="en-US" altLang="en-GB" sz="2800" dirty="0">
                <a:ea typeface="ＭＳ Ｐゴシック" panose="020B0600070205080204" pitchFamily="34" charset="-128"/>
              </a:rPr>
              <a:t>”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1443" name="Object 3">
            <a:extLst>
              <a:ext uri="{FF2B5EF4-FFF2-40B4-BE49-F238E27FC236}">
                <a16:creationId xmlns:a16="http://schemas.microsoft.com/office/drawing/2014/main" id="{D27A0C51-CD65-D644-924B-C8AED05CAD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369504"/>
              </p:ext>
            </p:extLst>
          </p:nvPr>
        </p:nvGraphicFramePr>
        <p:xfrm>
          <a:off x="3747949" y="4494627"/>
          <a:ext cx="5336363" cy="148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1638300" imgH="457200" progId="Equation.3">
                  <p:embed/>
                </p:oleObj>
              </mc:Choice>
              <mc:Fallback>
                <p:oleObj name="Equation" r:id="rId4" imgW="1638300" imgH="457200" progId="Equation.3">
                  <p:embed/>
                  <p:pic>
                    <p:nvPicPr>
                      <p:cNvPr id="61443" name="Object 3">
                        <a:extLst>
                          <a:ext uri="{FF2B5EF4-FFF2-40B4-BE49-F238E27FC236}">
                            <a16:creationId xmlns:a16="http://schemas.microsoft.com/office/drawing/2014/main" id="{D27A0C51-CD65-D644-924B-C8AED05CAD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949" y="4494627"/>
                        <a:ext cx="5336363" cy="1488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7802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86525" y="55765"/>
            <a:ext cx="10515600" cy="1325563"/>
          </a:xfrm>
        </p:spPr>
        <p:txBody>
          <a:bodyPr/>
          <a:lstStyle/>
          <a:p>
            <a:r>
              <a:rPr lang="en-GB" dirty="0">
                <a:ea typeface="ＭＳ Ｐゴシック" charset="0"/>
                <a:cs typeface="ＭＳ Ｐゴシック" charset="0"/>
              </a:rPr>
              <a:t>Linear SVMs: basic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8" y="1201252"/>
            <a:ext cx="11360426" cy="5600983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>
              <a:defRPr/>
            </a:pPr>
            <a:r>
              <a:rPr lang="en-GB" sz="3375" dirty="0"/>
              <a:t>Original formulation</a:t>
            </a:r>
          </a:p>
          <a:p>
            <a:pPr>
              <a:defRPr/>
            </a:pPr>
            <a:endParaRPr lang="en-GB" sz="3375" dirty="0"/>
          </a:p>
          <a:p>
            <a:pPr lvl="1">
              <a:defRPr/>
            </a:pPr>
            <a:r>
              <a:rPr lang="en-GB" sz="3094" dirty="0"/>
              <a:t>Minimise               subject to                                           for each training example </a:t>
            </a:r>
            <a:r>
              <a:rPr lang="en-GB" sz="3094" i="1" dirty="0" err="1"/>
              <a:t>i</a:t>
            </a:r>
            <a:r>
              <a:rPr lang="en-GB" sz="3094" dirty="0"/>
              <a:t> from 1..n</a:t>
            </a:r>
          </a:p>
          <a:p>
            <a:pPr>
              <a:defRPr/>
            </a:pPr>
            <a:r>
              <a:rPr lang="en-GB" sz="3375" dirty="0"/>
              <a:t>Using </a:t>
            </a:r>
            <a:r>
              <a:rPr lang="en-GB" sz="3375" dirty="0">
                <a:hlinkClick r:id="rId2"/>
              </a:rPr>
              <a:t>Lagrangian multipliers</a:t>
            </a:r>
            <a:r>
              <a:rPr lang="en-GB" sz="3375" dirty="0"/>
              <a:t>   </a:t>
            </a:r>
          </a:p>
          <a:p>
            <a:pPr lvl="1">
              <a:defRPr/>
            </a:pPr>
            <a:endParaRPr lang="en-GB" sz="3094" dirty="0"/>
          </a:p>
          <a:p>
            <a:pPr>
              <a:defRPr/>
            </a:pPr>
            <a:r>
              <a:rPr lang="en-GB" sz="3375" dirty="0"/>
              <a:t>Using the dual formulation</a:t>
            </a:r>
          </a:p>
          <a:p>
            <a:pPr lvl="1">
              <a:defRPr/>
            </a:pPr>
            <a:r>
              <a:rPr lang="en-GB" sz="3094" dirty="0"/>
              <a:t>Maximise                                              </a:t>
            </a:r>
          </a:p>
          <a:p>
            <a:pPr marL="457177" lvl="1" indent="0">
              <a:buNone/>
              <a:defRPr/>
            </a:pPr>
            <a:endParaRPr lang="en-GB" sz="3094" dirty="0"/>
          </a:p>
          <a:p>
            <a:pPr marL="457177" lvl="1" indent="0">
              <a:defRPr/>
            </a:pPr>
            <a:r>
              <a:rPr lang="en-GB" sz="3094" dirty="0"/>
              <a:t>	subject to           and  </a:t>
            </a:r>
          </a:p>
        </p:txBody>
      </p:sp>
      <p:pic>
        <p:nvPicPr>
          <p:cNvPr id="819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25" y="2027095"/>
            <a:ext cx="9366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91" y="2320027"/>
            <a:ext cx="2784684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8357"/>
            <a:ext cx="5016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9"/>
          <a:stretch>
            <a:fillRect/>
          </a:stretch>
        </p:blipFill>
        <p:spPr bwMode="auto">
          <a:xfrm>
            <a:off x="3139872" y="4865688"/>
            <a:ext cx="33813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62" y="6000156"/>
            <a:ext cx="749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31" y="5855319"/>
            <a:ext cx="127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29516" y="4948659"/>
            <a:ext cx="984250" cy="504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anchor="ctr"/>
          <a:lstStyle/>
          <a:p>
            <a:pPr algn="ctr">
              <a:defRPr/>
            </a:pPr>
            <a:endParaRPr lang="en-GB" sz="1266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613766" y="5201071"/>
            <a:ext cx="2115026" cy="455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31" name="TextBox 13"/>
          <p:cNvSpPr txBox="1">
            <a:spLocks noChangeArrowheads="1"/>
          </p:cNvSpPr>
          <p:nvPr/>
        </p:nvSpPr>
        <p:spPr bwMode="auto">
          <a:xfrm>
            <a:off x="8821311" y="5228630"/>
            <a:ext cx="1979612" cy="121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28" dirty="0"/>
              <a:t>Kernel. In its original formulation a dot product.</a:t>
            </a:r>
          </a:p>
        </p:txBody>
      </p:sp>
    </p:spTree>
    <p:extLst>
      <p:ext uri="{BB962C8B-B14F-4D97-AF65-F5344CB8AC3E}">
        <p14:creationId xmlns:p14="http://schemas.microsoft.com/office/powerpoint/2010/main" val="121712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charset="0"/>
                <a:cs typeface="ＭＳ Ｐゴシック" charset="0"/>
              </a:rPr>
              <a:t>Linear SVMs: Soft 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88757" cy="4667250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>
              <a:defRPr/>
            </a:pPr>
            <a:r>
              <a:rPr lang="en-GB" sz="2531" dirty="0"/>
              <a:t>Allow some points to be on the wrong side of the </a:t>
            </a:r>
            <a:r>
              <a:rPr lang="en-GB" sz="2531" dirty="0" err="1"/>
              <a:t>hyperplane</a:t>
            </a:r>
            <a:r>
              <a:rPr lang="en-GB" sz="2531" dirty="0"/>
              <a:t>. </a:t>
            </a:r>
          </a:p>
          <a:p>
            <a:pPr>
              <a:defRPr/>
            </a:pPr>
            <a:r>
              <a:rPr lang="en-GB" sz="2531" dirty="0"/>
              <a:t>A new parameter </a:t>
            </a:r>
            <a:r>
              <a:rPr lang="en-GB" sz="2531" b="1" dirty="0"/>
              <a:t>C</a:t>
            </a:r>
            <a:r>
              <a:rPr lang="en-GB" sz="2531" dirty="0"/>
              <a:t> is introduced to control the maximum allowable sum of errors.</a:t>
            </a:r>
          </a:p>
          <a:p>
            <a:pPr>
              <a:defRPr/>
            </a:pPr>
            <a:r>
              <a:rPr lang="en-GB" sz="2531" dirty="0"/>
              <a:t>Dual formulation</a:t>
            </a:r>
          </a:p>
          <a:p>
            <a:pPr lvl="1">
              <a:defRPr/>
            </a:pPr>
            <a:r>
              <a:rPr lang="en-GB" sz="2250" dirty="0"/>
              <a:t>Maximise </a:t>
            </a:r>
          </a:p>
          <a:p>
            <a:pPr lvl="1">
              <a:defRPr/>
            </a:pPr>
            <a:endParaRPr lang="en-GB" sz="2250" dirty="0"/>
          </a:p>
          <a:p>
            <a:pPr marL="457177" lvl="1" indent="0">
              <a:defRPr/>
            </a:pPr>
            <a:r>
              <a:rPr lang="en-GB" sz="2250" dirty="0"/>
              <a:t>    subject to                          and  </a:t>
            </a:r>
          </a:p>
        </p:txBody>
      </p:sp>
      <p:pic>
        <p:nvPicPr>
          <p:cNvPr id="829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5"/>
          <a:stretch>
            <a:fillRect/>
          </a:stretch>
        </p:blipFill>
        <p:spPr bwMode="auto">
          <a:xfrm>
            <a:off x="3492782" y="3067050"/>
            <a:ext cx="3394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69" y="4358949"/>
            <a:ext cx="1257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39" y="4120416"/>
            <a:ext cx="127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75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>
          <a:xfrm>
            <a:off x="291547" y="213003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SVM—non-linear classification &amp; kernel functions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91547" y="1706354"/>
            <a:ext cx="7182679" cy="50323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Transform the original input data into a higher dimensional space</a:t>
            </a:r>
          </a:p>
          <a:p>
            <a:pPr lvl="1"/>
            <a:r>
              <a:rPr lang="en-US" sz="1600" dirty="0"/>
              <a:t>Search for a linear separating </a:t>
            </a:r>
            <a:r>
              <a:rPr lang="en-US" sz="1600" dirty="0" err="1"/>
              <a:t>hyperplane</a:t>
            </a:r>
            <a:r>
              <a:rPr lang="en-US" sz="1600" dirty="0"/>
              <a:t> in the new space</a:t>
            </a:r>
          </a:p>
          <a:p>
            <a:r>
              <a:rPr lang="en-US" sz="2000" dirty="0"/>
              <a:t>Instead of computing the dot product on the transformed data tuples, it is mathematically equivalent to instead applying a kernel function K(Xi, </a:t>
            </a:r>
            <a:r>
              <a:rPr lang="en-US" sz="2000" dirty="0" err="1"/>
              <a:t>Xj</a:t>
            </a:r>
            <a:r>
              <a:rPr lang="en-US" sz="2000" dirty="0"/>
              <a:t>) to the original data, i.e., K(Xi, </a:t>
            </a:r>
            <a:r>
              <a:rPr lang="en-US" sz="2000" dirty="0" err="1"/>
              <a:t>Xj</a:t>
            </a:r>
            <a:r>
              <a:rPr lang="en-US" sz="2000" dirty="0"/>
              <a:t>) = </a:t>
            </a:r>
            <a:r>
              <a:rPr lang="en-US" sz="2000" dirty="0" err="1"/>
              <a:t>Φ</a:t>
            </a:r>
            <a:r>
              <a:rPr lang="en-US" sz="2000" dirty="0"/>
              <a:t>(Xi) </a:t>
            </a:r>
            <a:r>
              <a:rPr lang="en-US" sz="2000" dirty="0" err="1"/>
              <a:t>Φ</a:t>
            </a:r>
            <a:r>
              <a:rPr lang="en-US" sz="2000" dirty="0"/>
              <a:t>(</a:t>
            </a:r>
            <a:r>
              <a:rPr lang="en-US" sz="2000" dirty="0" err="1"/>
              <a:t>Xj</a:t>
            </a:r>
            <a:r>
              <a:rPr lang="en-US" sz="2000" dirty="0"/>
              <a:t>) </a:t>
            </a:r>
          </a:p>
          <a:p>
            <a:r>
              <a:rPr lang="en-US" sz="2000" dirty="0"/>
              <a:t>Typical Kernel Functions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SVM can also be used for classifying multiple (&gt; 2) classes and for regression analysis (with additional user parameters)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1801219" name="Rectangle 3"/>
          <p:cNvSpPr>
            <a:spLocks noChangeArrowheads="1"/>
          </p:cNvSpPr>
          <p:nvPr/>
        </p:nvSpPr>
        <p:spPr bwMode="auto">
          <a:xfrm>
            <a:off x="1905000" y="1295400"/>
            <a:ext cx="8458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pPr marL="342882" indent="-34288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endParaRPr lang="en-US" sz="1969" dirty="0"/>
          </a:p>
        </p:txBody>
      </p:sp>
      <p:pic>
        <p:nvPicPr>
          <p:cNvPr id="1801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8594112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9361F-30A1-8C40-9C7D-A11E87F7F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1" b="5900"/>
          <a:stretch/>
        </p:blipFill>
        <p:spPr>
          <a:xfrm>
            <a:off x="7709385" y="950225"/>
            <a:ext cx="4457901" cy="25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E88EA-E2F1-124F-A536-66DC1FD2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11" y="621667"/>
            <a:ext cx="10777578" cy="56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0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6ABA332B-1BF1-F74A-9347-414E9056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Shannon</a:t>
            </a:r>
            <a:r>
              <a:rPr lang="en-US" altLang="en-GB">
                <a:ea typeface="ＭＳ Ｐゴシック" panose="020B0600070205080204" pitchFamily="34" charset="-128"/>
              </a:rPr>
              <a:t>’</a:t>
            </a:r>
            <a:r>
              <a:rPr lang="en-US" altLang="en-US">
                <a:ea typeface="ＭＳ Ｐゴシック" panose="020B0600070205080204" pitchFamily="34" charset="-128"/>
              </a:rPr>
              <a:t>s Entropy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DFB38936-D2AE-B541-9CD8-20B548B38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If we are tossing a coin and want to send a sequence of tosses</a:t>
            </a:r>
          </a:p>
          <a:p>
            <a:pPr lvl="1"/>
            <a:r>
              <a:rPr lang="en-US" altLang="en-US" sz="3200" dirty="0">
                <a:ea typeface="ＭＳ Ｐゴシック" panose="020B0600070205080204" pitchFamily="34" charset="-128"/>
              </a:rPr>
              <a:t>If heads and tails have the same probability it would take one bit per toss</a:t>
            </a:r>
          </a:p>
          <a:p>
            <a:pPr lvl="1"/>
            <a:r>
              <a:rPr lang="en-US" altLang="en-US" sz="3200" dirty="0">
                <a:ea typeface="ＭＳ Ｐゴシック" panose="020B0600070205080204" pitchFamily="34" charset="-128"/>
              </a:rPr>
              <a:t>If heads have a very small probability compared to tails we could just send a list of the heads and say that everything else is a tail</a:t>
            </a:r>
          </a:p>
          <a:p>
            <a:pPr lvl="2"/>
            <a:r>
              <a:rPr lang="en-US" altLang="en-US" sz="2800" dirty="0">
                <a:ea typeface="ＭＳ Ｐゴシック" panose="020B0600070205080204" pitchFamily="34" charset="-128"/>
              </a:rPr>
              <a:t>Each head message would be long, but there would be very few of them, so overall it would take less than one bit to transmit a symbol (in average).</a:t>
            </a:r>
          </a:p>
        </p:txBody>
      </p:sp>
    </p:spTree>
    <p:extLst>
      <p:ext uri="{BB962C8B-B14F-4D97-AF65-F5344CB8AC3E}">
        <p14:creationId xmlns:p14="http://schemas.microsoft.com/office/powerpoint/2010/main" val="184025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EAE652E9-4CC7-DB45-B959-8CACCB04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" y="0"/>
            <a:ext cx="8229600" cy="11430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Other information theory metrics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ED4392F2-8201-534B-9B36-0599E1387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35" y="1427923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hlinkClick r:id="rId3"/>
              </a:rPr>
              <a:t>Conditional Entropy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Entropy of a certain variable given that we know all about a related variable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hlinkClick r:id="rId4"/>
              </a:rPr>
              <a:t>Information gain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many bits would I save from transmitting Y if I know about X?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IG(Y|X) = H(Y) – H(Y|X)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3492" name="Object 4">
            <a:extLst>
              <a:ext uri="{FF2B5EF4-FFF2-40B4-BE49-F238E27FC236}">
                <a16:creationId xmlns:a16="http://schemas.microsoft.com/office/drawing/2014/main" id="{82B76EE6-F7D2-A246-996A-4E515B5AF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786898"/>
              </p:ext>
            </p:extLst>
          </p:nvPr>
        </p:nvGraphicFramePr>
        <p:xfrm>
          <a:off x="5611467" y="2557532"/>
          <a:ext cx="37988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5" imgW="1943100" imgH="368300" progId="Equation.3">
                  <p:embed/>
                </p:oleObj>
              </mc:Choice>
              <mc:Fallback>
                <p:oleObj name="Equation" r:id="rId5" imgW="1943100" imgH="368300" progId="Equation.3">
                  <p:embed/>
                  <p:pic>
                    <p:nvPicPr>
                      <p:cNvPr id="63492" name="Object 4">
                        <a:extLst>
                          <a:ext uri="{FF2B5EF4-FFF2-40B4-BE49-F238E27FC236}">
                            <a16:creationId xmlns:a16="http://schemas.microsoft.com/office/drawing/2014/main" id="{82B76EE6-F7D2-A246-996A-4E515B5AF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467" y="2557532"/>
                        <a:ext cx="37988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14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B10B66EB-C0EB-E64E-B451-BD08344C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100013"/>
            <a:ext cx="8229600" cy="1143001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is it useful for in data mining?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9202-0639-7548-94CE-83257FA3F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8"/>
            <a:ext cx="8229600" cy="4525962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We have a continuous variable where each data point is associated to a class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10 red dots, 10 blue dots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H(X) = -(0.5log(0.5)+0.5log(0.5))=1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What if we split this variable in two?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Where to split?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The point where we obtain maximum IG. Conditional variable X is the splitting point</a:t>
            </a:r>
          </a:p>
          <a:p>
            <a:pPr marL="457200" lvl="1" indent="0">
              <a:buNone/>
              <a:defRPr/>
            </a:pPr>
            <a:endParaRPr lang="en-US" dirty="0"/>
          </a:p>
        </p:txBody>
      </p:sp>
      <p:grpSp>
        <p:nvGrpSpPr>
          <p:cNvPr id="64515" name="Group 30">
            <a:extLst>
              <a:ext uri="{FF2B5EF4-FFF2-40B4-BE49-F238E27FC236}">
                <a16:creationId xmlns:a16="http://schemas.microsoft.com/office/drawing/2014/main" id="{D1BAE80D-0CE6-2540-9D75-46861DA38216}"/>
              </a:ext>
            </a:extLst>
          </p:cNvPr>
          <p:cNvGrpSpPr>
            <a:grpSpLocks/>
          </p:cNvGrpSpPr>
          <p:nvPr/>
        </p:nvGrpSpPr>
        <p:grpSpPr bwMode="auto">
          <a:xfrm>
            <a:off x="2563261" y="1996937"/>
            <a:ext cx="7561262" cy="431800"/>
            <a:chOff x="899592" y="2305472"/>
            <a:chExt cx="7561262" cy="431800"/>
          </a:xfrm>
        </p:grpSpPr>
        <p:sp>
          <p:nvSpPr>
            <p:cNvPr id="64517" name="Rectangle 37">
              <a:extLst>
                <a:ext uri="{FF2B5EF4-FFF2-40B4-BE49-F238E27FC236}">
                  <a16:creationId xmlns:a16="http://schemas.microsoft.com/office/drawing/2014/main" id="{13429534-4562-D540-B29A-71D86FC6B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79" y="2305472"/>
              <a:ext cx="7559675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18" name="AutoShape 41">
              <a:extLst>
                <a:ext uri="{FF2B5EF4-FFF2-40B4-BE49-F238E27FC236}">
                  <a16:creationId xmlns:a16="http://schemas.microsoft.com/office/drawing/2014/main" id="{4308D98F-4DDB-1244-AA4B-66A4489F0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19" name="AutoShape 42">
              <a:extLst>
                <a:ext uri="{FF2B5EF4-FFF2-40B4-BE49-F238E27FC236}">
                  <a16:creationId xmlns:a16="http://schemas.microsoft.com/office/drawing/2014/main" id="{6EEB4553-5569-3F45-8141-D5C604B8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0" name="AutoShape 43">
              <a:extLst>
                <a:ext uri="{FF2B5EF4-FFF2-40B4-BE49-F238E27FC236}">
                  <a16:creationId xmlns:a16="http://schemas.microsoft.com/office/drawing/2014/main" id="{DC1A1EC9-4752-184F-872B-891DBDE9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3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1" name="AutoShape 44">
              <a:extLst>
                <a:ext uri="{FF2B5EF4-FFF2-40B4-BE49-F238E27FC236}">
                  <a16:creationId xmlns:a16="http://schemas.microsoft.com/office/drawing/2014/main" id="{CD3DAB38-4A96-F54D-B6A3-196480EA0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2" name="AutoShape 45">
              <a:extLst>
                <a:ext uri="{FF2B5EF4-FFF2-40B4-BE49-F238E27FC236}">
                  <a16:creationId xmlns:a16="http://schemas.microsoft.com/office/drawing/2014/main" id="{A5AAEB9B-3235-A548-88FA-C526354A3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754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3" name="AutoShape 46">
              <a:extLst>
                <a:ext uri="{FF2B5EF4-FFF2-40B4-BE49-F238E27FC236}">
                  <a16:creationId xmlns:a16="http://schemas.microsoft.com/office/drawing/2014/main" id="{354ED22D-E23A-C04D-A64D-864F0BE0C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8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4" name="AutoShape 48">
              <a:extLst>
                <a:ext uri="{FF2B5EF4-FFF2-40B4-BE49-F238E27FC236}">
                  <a16:creationId xmlns:a16="http://schemas.microsoft.com/office/drawing/2014/main" id="{5DF2E8A1-F2CA-5A4D-9DBD-A54BA390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2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5" name="AutoShape 49">
              <a:extLst>
                <a:ext uri="{FF2B5EF4-FFF2-40B4-BE49-F238E27FC236}">
                  <a16:creationId xmlns:a16="http://schemas.microsoft.com/office/drawing/2014/main" id="{3C8CBE5B-4FFD-BB42-B9BB-58AA3425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732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6" name="AutoShape 50">
              <a:extLst>
                <a:ext uri="{FF2B5EF4-FFF2-40B4-BE49-F238E27FC236}">
                  <a16:creationId xmlns:a16="http://schemas.microsoft.com/office/drawing/2014/main" id="{441F2B6C-DED8-CB46-832B-A4E8FF740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1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7" name="AutoShape 51">
              <a:extLst>
                <a:ext uri="{FF2B5EF4-FFF2-40B4-BE49-F238E27FC236}">
                  <a16:creationId xmlns:a16="http://schemas.microsoft.com/office/drawing/2014/main" id="{DF34CC55-C4E4-F143-A15F-4A798B06D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504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8" name="AutoShape 52">
              <a:extLst>
                <a:ext uri="{FF2B5EF4-FFF2-40B4-BE49-F238E27FC236}">
                  <a16:creationId xmlns:a16="http://schemas.microsoft.com/office/drawing/2014/main" id="{C993E12A-4FD2-1145-8BC5-5688D8B79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29" name="AutoShape 53">
              <a:extLst>
                <a:ext uri="{FF2B5EF4-FFF2-40B4-BE49-F238E27FC236}">
                  <a16:creationId xmlns:a16="http://schemas.microsoft.com/office/drawing/2014/main" id="{4098B547-935E-EC4E-BACF-5B9D70112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0" name="AutoShape 54">
              <a:extLst>
                <a:ext uri="{FF2B5EF4-FFF2-40B4-BE49-F238E27FC236}">
                  <a16:creationId xmlns:a16="http://schemas.microsoft.com/office/drawing/2014/main" id="{72B60B21-CF90-6E41-9BA2-F2290DFDB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1" name="AutoShape 55">
              <a:extLst>
                <a:ext uri="{FF2B5EF4-FFF2-40B4-BE49-F238E27FC236}">
                  <a16:creationId xmlns:a16="http://schemas.microsoft.com/office/drawing/2014/main" id="{AC5AEF55-2D38-894F-ABC7-F9A1E870C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1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2" name="AutoShape 49">
              <a:extLst>
                <a:ext uri="{FF2B5EF4-FFF2-40B4-BE49-F238E27FC236}">
                  <a16:creationId xmlns:a16="http://schemas.microsoft.com/office/drawing/2014/main" id="{EF24B20C-683E-1F4C-BACC-CA733D939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4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3" name="AutoShape 49">
              <a:extLst>
                <a:ext uri="{FF2B5EF4-FFF2-40B4-BE49-F238E27FC236}">
                  <a16:creationId xmlns:a16="http://schemas.microsoft.com/office/drawing/2014/main" id="{90237393-0DA6-2B44-A445-258F56FA5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246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4" name="AutoShape 49">
              <a:extLst>
                <a:ext uri="{FF2B5EF4-FFF2-40B4-BE49-F238E27FC236}">
                  <a16:creationId xmlns:a16="http://schemas.microsoft.com/office/drawing/2014/main" id="{D5AC9830-0300-EB4B-A818-9629A9AAF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930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5" name="AutoShape 49">
              <a:extLst>
                <a:ext uri="{FF2B5EF4-FFF2-40B4-BE49-F238E27FC236}">
                  <a16:creationId xmlns:a16="http://schemas.microsoft.com/office/drawing/2014/main" id="{9EBE641F-98CD-024B-BDDD-56AB0C726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636" y="24202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6" name="AutoShape 49">
              <a:extLst>
                <a:ext uri="{FF2B5EF4-FFF2-40B4-BE49-F238E27FC236}">
                  <a16:creationId xmlns:a16="http://schemas.microsoft.com/office/drawing/2014/main" id="{00677F47-5AA6-4047-BDBF-1BE67DC8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588" y="2407444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4537" name="AutoShape 49">
              <a:extLst>
                <a:ext uri="{FF2B5EF4-FFF2-40B4-BE49-F238E27FC236}">
                  <a16:creationId xmlns:a16="http://schemas.microsoft.com/office/drawing/2014/main" id="{B54D5804-F943-B64D-8AAF-FE001D89E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444" y="2408220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aphicFrame>
        <p:nvGraphicFramePr>
          <p:cNvPr id="64516" name="Object 29">
            <a:extLst>
              <a:ext uri="{FF2B5EF4-FFF2-40B4-BE49-F238E27FC236}">
                <a16:creationId xmlns:a16="http://schemas.microsoft.com/office/drawing/2014/main" id="{9AC41488-3055-B643-A784-F75401848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39923"/>
              </p:ext>
            </p:extLst>
          </p:nvPr>
        </p:nvGraphicFramePr>
        <p:xfrm>
          <a:off x="3355423" y="5112854"/>
          <a:ext cx="55356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3" imgW="3594100" imgH="533400" progId="Equation.3">
                  <p:embed/>
                </p:oleObj>
              </mc:Choice>
              <mc:Fallback>
                <p:oleObj name="Equation" r:id="rId3" imgW="3594100" imgH="533400" progId="Equation.3">
                  <p:embed/>
                  <p:pic>
                    <p:nvPicPr>
                      <p:cNvPr id="64516" name="Object 29">
                        <a:extLst>
                          <a:ext uri="{FF2B5EF4-FFF2-40B4-BE49-F238E27FC236}">
                            <a16:creationId xmlns:a16="http://schemas.microsoft.com/office/drawing/2014/main" id="{9AC41488-3055-B643-A784-F754018485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423" y="5112854"/>
                        <a:ext cx="5535612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34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3A904B21-A95A-4A42-B2AA-C3F3638B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Different cut points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33AADA4C-B807-F144-8DE9-BD4A3A4F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H(X;left) = 0.469, H(X;right) = 0.469, IG=0.531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H(X;left) = 0, H(X;right) = 0.863, IG=0.384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H(X;left) = 0.863, H(X;right)=0, IG=0.384</a:t>
            </a:r>
          </a:p>
        </p:txBody>
      </p:sp>
      <p:grpSp>
        <p:nvGrpSpPr>
          <p:cNvPr id="65539" name="Group 3">
            <a:extLst>
              <a:ext uri="{FF2B5EF4-FFF2-40B4-BE49-F238E27FC236}">
                <a16:creationId xmlns:a16="http://schemas.microsoft.com/office/drawing/2014/main" id="{B19B9A11-7A14-F54B-A6DF-232331F2B8A1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2305050"/>
            <a:ext cx="7561262" cy="431800"/>
            <a:chOff x="899592" y="2305472"/>
            <a:chExt cx="7561262" cy="431800"/>
          </a:xfrm>
        </p:grpSpPr>
        <p:sp>
          <p:nvSpPr>
            <p:cNvPr id="65587" name="Rectangle 37">
              <a:extLst>
                <a:ext uri="{FF2B5EF4-FFF2-40B4-BE49-F238E27FC236}">
                  <a16:creationId xmlns:a16="http://schemas.microsoft.com/office/drawing/2014/main" id="{CB3871DF-5248-5942-9738-C85DD992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79" y="2305472"/>
              <a:ext cx="7559675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8" name="AutoShape 41">
              <a:extLst>
                <a:ext uri="{FF2B5EF4-FFF2-40B4-BE49-F238E27FC236}">
                  <a16:creationId xmlns:a16="http://schemas.microsoft.com/office/drawing/2014/main" id="{70BC8EE4-49E5-5A44-98F6-C3FCD5332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9" name="AutoShape 42">
              <a:extLst>
                <a:ext uri="{FF2B5EF4-FFF2-40B4-BE49-F238E27FC236}">
                  <a16:creationId xmlns:a16="http://schemas.microsoft.com/office/drawing/2014/main" id="{BCFB5443-47B2-6244-83E7-55347CF72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0" name="AutoShape 43">
              <a:extLst>
                <a:ext uri="{FF2B5EF4-FFF2-40B4-BE49-F238E27FC236}">
                  <a16:creationId xmlns:a16="http://schemas.microsoft.com/office/drawing/2014/main" id="{4BE934B5-84E9-924F-8C1E-FF1E3C2D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3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1" name="AutoShape 44">
              <a:extLst>
                <a:ext uri="{FF2B5EF4-FFF2-40B4-BE49-F238E27FC236}">
                  <a16:creationId xmlns:a16="http://schemas.microsoft.com/office/drawing/2014/main" id="{E3FD2C42-A09F-D249-9E88-203F18DF9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2" name="AutoShape 45">
              <a:extLst>
                <a:ext uri="{FF2B5EF4-FFF2-40B4-BE49-F238E27FC236}">
                  <a16:creationId xmlns:a16="http://schemas.microsoft.com/office/drawing/2014/main" id="{91A59A75-DAD3-DB45-9D30-FC6D00D9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754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3" name="AutoShape 46">
              <a:extLst>
                <a:ext uri="{FF2B5EF4-FFF2-40B4-BE49-F238E27FC236}">
                  <a16:creationId xmlns:a16="http://schemas.microsoft.com/office/drawing/2014/main" id="{2C202BFB-EA2E-B742-B6C8-CDEA76252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8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4" name="AutoShape 48">
              <a:extLst>
                <a:ext uri="{FF2B5EF4-FFF2-40B4-BE49-F238E27FC236}">
                  <a16:creationId xmlns:a16="http://schemas.microsoft.com/office/drawing/2014/main" id="{C08B9310-7C8F-7145-B1FC-DE888C649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2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5" name="AutoShape 49">
              <a:extLst>
                <a:ext uri="{FF2B5EF4-FFF2-40B4-BE49-F238E27FC236}">
                  <a16:creationId xmlns:a16="http://schemas.microsoft.com/office/drawing/2014/main" id="{5D384090-AE26-7A4E-8927-71B1CA320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732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6" name="AutoShape 50">
              <a:extLst>
                <a:ext uri="{FF2B5EF4-FFF2-40B4-BE49-F238E27FC236}">
                  <a16:creationId xmlns:a16="http://schemas.microsoft.com/office/drawing/2014/main" id="{AE282A9C-AD1D-7947-B74F-BB005AA49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1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7" name="AutoShape 51">
              <a:extLst>
                <a:ext uri="{FF2B5EF4-FFF2-40B4-BE49-F238E27FC236}">
                  <a16:creationId xmlns:a16="http://schemas.microsoft.com/office/drawing/2014/main" id="{4CE428AA-A25D-1846-9F9A-44F340FA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504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8" name="AutoShape 52">
              <a:extLst>
                <a:ext uri="{FF2B5EF4-FFF2-40B4-BE49-F238E27FC236}">
                  <a16:creationId xmlns:a16="http://schemas.microsoft.com/office/drawing/2014/main" id="{BF9F3884-BE8E-7443-A371-182AFAE73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99" name="AutoShape 53">
              <a:extLst>
                <a:ext uri="{FF2B5EF4-FFF2-40B4-BE49-F238E27FC236}">
                  <a16:creationId xmlns:a16="http://schemas.microsoft.com/office/drawing/2014/main" id="{44986732-F374-5D42-BA6D-54927A4B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0" name="AutoShape 54">
              <a:extLst>
                <a:ext uri="{FF2B5EF4-FFF2-40B4-BE49-F238E27FC236}">
                  <a16:creationId xmlns:a16="http://schemas.microsoft.com/office/drawing/2014/main" id="{68E00E01-CA6B-0F44-9201-F5EA169FA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1" name="AutoShape 55">
              <a:extLst>
                <a:ext uri="{FF2B5EF4-FFF2-40B4-BE49-F238E27FC236}">
                  <a16:creationId xmlns:a16="http://schemas.microsoft.com/office/drawing/2014/main" id="{DBE8FBB0-B2A0-AF4D-B1C0-9734DE5B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1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2" name="AutoShape 49">
              <a:extLst>
                <a:ext uri="{FF2B5EF4-FFF2-40B4-BE49-F238E27FC236}">
                  <a16:creationId xmlns:a16="http://schemas.microsoft.com/office/drawing/2014/main" id="{65862675-3004-1C44-9364-648385E43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4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3" name="AutoShape 49">
              <a:extLst>
                <a:ext uri="{FF2B5EF4-FFF2-40B4-BE49-F238E27FC236}">
                  <a16:creationId xmlns:a16="http://schemas.microsoft.com/office/drawing/2014/main" id="{9119A565-390B-9443-B478-9CBEB8BC5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246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4" name="AutoShape 49">
              <a:extLst>
                <a:ext uri="{FF2B5EF4-FFF2-40B4-BE49-F238E27FC236}">
                  <a16:creationId xmlns:a16="http://schemas.microsoft.com/office/drawing/2014/main" id="{486699E7-F353-9745-A21C-7A29656A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930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5" name="AutoShape 49">
              <a:extLst>
                <a:ext uri="{FF2B5EF4-FFF2-40B4-BE49-F238E27FC236}">
                  <a16:creationId xmlns:a16="http://schemas.microsoft.com/office/drawing/2014/main" id="{952EBB0A-64AA-0E4F-BE26-E0F3BBA67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636" y="24202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6" name="AutoShape 49">
              <a:extLst>
                <a:ext uri="{FF2B5EF4-FFF2-40B4-BE49-F238E27FC236}">
                  <a16:creationId xmlns:a16="http://schemas.microsoft.com/office/drawing/2014/main" id="{4B0C3D7C-E682-3E42-A703-9AEE5A48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588" y="2407444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607" name="AutoShape 49">
              <a:extLst>
                <a:ext uri="{FF2B5EF4-FFF2-40B4-BE49-F238E27FC236}">
                  <a16:creationId xmlns:a16="http://schemas.microsoft.com/office/drawing/2014/main" id="{7B678583-2EDB-3E41-89EA-2F6D408F4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444" y="2408220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pSp>
        <p:nvGrpSpPr>
          <p:cNvPr id="65540" name="Group 25">
            <a:extLst>
              <a:ext uri="{FF2B5EF4-FFF2-40B4-BE49-F238E27FC236}">
                <a16:creationId xmlns:a16="http://schemas.microsoft.com/office/drawing/2014/main" id="{FB1DA1AD-BA93-E847-B9BB-D77DC55A9365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4076700"/>
            <a:ext cx="7561262" cy="431800"/>
            <a:chOff x="899592" y="2305472"/>
            <a:chExt cx="7561262" cy="431800"/>
          </a:xfrm>
        </p:grpSpPr>
        <p:sp>
          <p:nvSpPr>
            <p:cNvPr id="65566" name="Rectangle 37">
              <a:extLst>
                <a:ext uri="{FF2B5EF4-FFF2-40B4-BE49-F238E27FC236}">
                  <a16:creationId xmlns:a16="http://schemas.microsoft.com/office/drawing/2014/main" id="{04DFE5C7-5249-A745-8F8E-3DB926A71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79" y="2305472"/>
              <a:ext cx="7559675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7" name="AutoShape 41">
              <a:extLst>
                <a:ext uri="{FF2B5EF4-FFF2-40B4-BE49-F238E27FC236}">
                  <a16:creationId xmlns:a16="http://schemas.microsoft.com/office/drawing/2014/main" id="{35173326-BEE9-074C-9DC9-FF5B22B28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8" name="AutoShape 42">
              <a:extLst>
                <a:ext uri="{FF2B5EF4-FFF2-40B4-BE49-F238E27FC236}">
                  <a16:creationId xmlns:a16="http://schemas.microsoft.com/office/drawing/2014/main" id="{25CF1482-596C-C643-A593-6CD46B2A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9" name="AutoShape 43">
              <a:extLst>
                <a:ext uri="{FF2B5EF4-FFF2-40B4-BE49-F238E27FC236}">
                  <a16:creationId xmlns:a16="http://schemas.microsoft.com/office/drawing/2014/main" id="{1FB7F059-A55F-0943-AAE6-41DDF4550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3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0" name="AutoShape 44">
              <a:extLst>
                <a:ext uri="{FF2B5EF4-FFF2-40B4-BE49-F238E27FC236}">
                  <a16:creationId xmlns:a16="http://schemas.microsoft.com/office/drawing/2014/main" id="{F190B1AF-4301-1147-9207-ABF005157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1" name="AutoShape 45">
              <a:extLst>
                <a:ext uri="{FF2B5EF4-FFF2-40B4-BE49-F238E27FC236}">
                  <a16:creationId xmlns:a16="http://schemas.microsoft.com/office/drawing/2014/main" id="{B06BD306-4B24-3C44-9F30-59DE553AF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754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2" name="AutoShape 46">
              <a:extLst>
                <a:ext uri="{FF2B5EF4-FFF2-40B4-BE49-F238E27FC236}">
                  <a16:creationId xmlns:a16="http://schemas.microsoft.com/office/drawing/2014/main" id="{F8AD0457-B2E6-1143-8C8F-BDC3E679D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8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3" name="AutoShape 48">
              <a:extLst>
                <a:ext uri="{FF2B5EF4-FFF2-40B4-BE49-F238E27FC236}">
                  <a16:creationId xmlns:a16="http://schemas.microsoft.com/office/drawing/2014/main" id="{A4728977-BD14-DB41-A4E7-7C0CD46B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2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4" name="AutoShape 49">
              <a:extLst>
                <a:ext uri="{FF2B5EF4-FFF2-40B4-BE49-F238E27FC236}">
                  <a16:creationId xmlns:a16="http://schemas.microsoft.com/office/drawing/2014/main" id="{DDBADC72-DF61-3448-BA3B-72D4CB13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732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5" name="AutoShape 50">
              <a:extLst>
                <a:ext uri="{FF2B5EF4-FFF2-40B4-BE49-F238E27FC236}">
                  <a16:creationId xmlns:a16="http://schemas.microsoft.com/office/drawing/2014/main" id="{1B96D37F-81FC-B94B-BCDB-D0413AA5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1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6" name="AutoShape 51">
              <a:extLst>
                <a:ext uri="{FF2B5EF4-FFF2-40B4-BE49-F238E27FC236}">
                  <a16:creationId xmlns:a16="http://schemas.microsoft.com/office/drawing/2014/main" id="{1DEA2CD3-071F-CA40-BFAF-FF997A7C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504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7" name="AutoShape 52">
              <a:extLst>
                <a:ext uri="{FF2B5EF4-FFF2-40B4-BE49-F238E27FC236}">
                  <a16:creationId xmlns:a16="http://schemas.microsoft.com/office/drawing/2014/main" id="{3D4FD6E6-A1CC-CE4A-804D-8ABA9C826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8" name="AutoShape 53">
              <a:extLst>
                <a:ext uri="{FF2B5EF4-FFF2-40B4-BE49-F238E27FC236}">
                  <a16:creationId xmlns:a16="http://schemas.microsoft.com/office/drawing/2014/main" id="{43B85C15-CF4E-1B4A-8E96-206A0AB0C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79" name="AutoShape 54">
              <a:extLst>
                <a:ext uri="{FF2B5EF4-FFF2-40B4-BE49-F238E27FC236}">
                  <a16:creationId xmlns:a16="http://schemas.microsoft.com/office/drawing/2014/main" id="{4D074859-BF24-0B4A-8239-8CB2ECE4D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0" name="AutoShape 55">
              <a:extLst>
                <a:ext uri="{FF2B5EF4-FFF2-40B4-BE49-F238E27FC236}">
                  <a16:creationId xmlns:a16="http://schemas.microsoft.com/office/drawing/2014/main" id="{BB4441AF-2A12-B840-BB08-1CD9D29B3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1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1" name="AutoShape 49">
              <a:extLst>
                <a:ext uri="{FF2B5EF4-FFF2-40B4-BE49-F238E27FC236}">
                  <a16:creationId xmlns:a16="http://schemas.microsoft.com/office/drawing/2014/main" id="{4E7C15DF-3AFC-4741-98DF-745DCEF5A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4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2" name="AutoShape 49">
              <a:extLst>
                <a:ext uri="{FF2B5EF4-FFF2-40B4-BE49-F238E27FC236}">
                  <a16:creationId xmlns:a16="http://schemas.microsoft.com/office/drawing/2014/main" id="{39B44679-E66E-C646-84DD-1BE046BF4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246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3" name="AutoShape 49">
              <a:extLst>
                <a:ext uri="{FF2B5EF4-FFF2-40B4-BE49-F238E27FC236}">
                  <a16:creationId xmlns:a16="http://schemas.microsoft.com/office/drawing/2014/main" id="{9B4FBD3A-116D-604D-ACB4-ECEC0E026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930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4" name="AutoShape 49">
              <a:extLst>
                <a:ext uri="{FF2B5EF4-FFF2-40B4-BE49-F238E27FC236}">
                  <a16:creationId xmlns:a16="http://schemas.microsoft.com/office/drawing/2014/main" id="{6717A459-310D-654D-B82E-BF4E5742B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636" y="24202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5" name="AutoShape 49">
              <a:extLst>
                <a:ext uri="{FF2B5EF4-FFF2-40B4-BE49-F238E27FC236}">
                  <a16:creationId xmlns:a16="http://schemas.microsoft.com/office/drawing/2014/main" id="{675B0FF8-F2FC-0F43-B61D-9E235CAD7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588" y="2407444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86" name="AutoShape 49">
              <a:extLst>
                <a:ext uri="{FF2B5EF4-FFF2-40B4-BE49-F238E27FC236}">
                  <a16:creationId xmlns:a16="http://schemas.microsoft.com/office/drawing/2014/main" id="{A16939E0-675B-FE45-B1F9-12E25A16B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444" y="2408220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pSp>
        <p:nvGrpSpPr>
          <p:cNvPr id="65541" name="Group 47">
            <a:extLst>
              <a:ext uri="{FF2B5EF4-FFF2-40B4-BE49-F238E27FC236}">
                <a16:creationId xmlns:a16="http://schemas.microsoft.com/office/drawing/2014/main" id="{04722B17-8A65-FD4B-A1D3-C84723A3BFC1}"/>
              </a:ext>
            </a:extLst>
          </p:cNvPr>
          <p:cNvGrpSpPr>
            <a:grpSpLocks/>
          </p:cNvGrpSpPr>
          <p:nvPr/>
        </p:nvGrpSpPr>
        <p:grpSpPr bwMode="auto">
          <a:xfrm>
            <a:off x="2425701" y="5734050"/>
            <a:ext cx="7561263" cy="431800"/>
            <a:chOff x="899592" y="2305472"/>
            <a:chExt cx="7561262" cy="431800"/>
          </a:xfrm>
        </p:grpSpPr>
        <p:sp>
          <p:nvSpPr>
            <p:cNvPr id="65545" name="Rectangle 37">
              <a:extLst>
                <a:ext uri="{FF2B5EF4-FFF2-40B4-BE49-F238E27FC236}">
                  <a16:creationId xmlns:a16="http://schemas.microsoft.com/office/drawing/2014/main" id="{FD9B49B8-4151-8349-9AD2-16C0B0F5F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79" y="2305472"/>
              <a:ext cx="7559675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46" name="AutoShape 41">
              <a:extLst>
                <a:ext uri="{FF2B5EF4-FFF2-40B4-BE49-F238E27FC236}">
                  <a16:creationId xmlns:a16="http://schemas.microsoft.com/office/drawing/2014/main" id="{B08E9F58-E623-564C-9600-7FEC5E2FF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47" name="AutoShape 42">
              <a:extLst>
                <a:ext uri="{FF2B5EF4-FFF2-40B4-BE49-F238E27FC236}">
                  <a16:creationId xmlns:a16="http://schemas.microsoft.com/office/drawing/2014/main" id="{A6FACAB7-0F27-044C-800E-BCE4E094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48" name="AutoShape 43">
              <a:extLst>
                <a:ext uri="{FF2B5EF4-FFF2-40B4-BE49-F238E27FC236}">
                  <a16:creationId xmlns:a16="http://schemas.microsoft.com/office/drawing/2014/main" id="{08879977-E967-684B-A945-36703BD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3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49" name="AutoShape 44">
              <a:extLst>
                <a:ext uri="{FF2B5EF4-FFF2-40B4-BE49-F238E27FC236}">
                  <a16:creationId xmlns:a16="http://schemas.microsoft.com/office/drawing/2014/main" id="{7AA0C891-1ADA-9C49-BF58-7D6C74617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92" y="23054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0" name="AutoShape 45">
              <a:extLst>
                <a:ext uri="{FF2B5EF4-FFF2-40B4-BE49-F238E27FC236}">
                  <a16:creationId xmlns:a16="http://schemas.microsoft.com/office/drawing/2014/main" id="{1CD4D5F1-B588-7F46-B8C6-009358CE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754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1" name="AutoShape 46">
              <a:extLst>
                <a:ext uri="{FF2B5EF4-FFF2-40B4-BE49-F238E27FC236}">
                  <a16:creationId xmlns:a16="http://schemas.microsoft.com/office/drawing/2014/main" id="{A8F06B22-DF75-704E-A922-373D49269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8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2" name="AutoShape 48">
              <a:extLst>
                <a:ext uri="{FF2B5EF4-FFF2-40B4-BE49-F238E27FC236}">
                  <a16:creationId xmlns:a16="http://schemas.microsoft.com/office/drawing/2014/main" id="{83A1B002-EB1E-BE45-A835-008E29E2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2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3" name="AutoShape 49">
              <a:extLst>
                <a:ext uri="{FF2B5EF4-FFF2-40B4-BE49-F238E27FC236}">
                  <a16:creationId xmlns:a16="http://schemas.microsoft.com/office/drawing/2014/main" id="{EBB52436-9E4A-CB4E-B40E-B424590B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732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4" name="AutoShape 50">
              <a:extLst>
                <a:ext uri="{FF2B5EF4-FFF2-40B4-BE49-F238E27FC236}">
                  <a16:creationId xmlns:a16="http://schemas.microsoft.com/office/drawing/2014/main" id="{484D7606-6072-0D45-A522-71547244A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1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5" name="AutoShape 51">
              <a:extLst>
                <a:ext uri="{FF2B5EF4-FFF2-40B4-BE49-F238E27FC236}">
                  <a16:creationId xmlns:a16="http://schemas.microsoft.com/office/drawing/2014/main" id="{D14AE770-364D-BD4C-B73F-438389D7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504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6" name="AutoShape 52">
              <a:extLst>
                <a:ext uri="{FF2B5EF4-FFF2-40B4-BE49-F238E27FC236}">
                  <a16:creationId xmlns:a16="http://schemas.microsoft.com/office/drawing/2014/main" id="{72AEFAC8-7EC7-AB42-802D-8CBFD4BEA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7" name="AutoShape 53">
              <a:extLst>
                <a:ext uri="{FF2B5EF4-FFF2-40B4-BE49-F238E27FC236}">
                  <a16:creationId xmlns:a16="http://schemas.microsoft.com/office/drawing/2014/main" id="{7EBADF12-A983-534E-9107-F59E83226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29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8" name="AutoShape 54">
              <a:extLst>
                <a:ext uri="{FF2B5EF4-FFF2-40B4-BE49-F238E27FC236}">
                  <a16:creationId xmlns:a16="http://schemas.microsoft.com/office/drawing/2014/main" id="{7F5C1AEE-FB48-304C-B836-64A3EC319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92" y="2378497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59" name="AutoShape 55">
              <a:extLst>
                <a:ext uri="{FF2B5EF4-FFF2-40B4-BE49-F238E27FC236}">
                  <a16:creationId xmlns:a16="http://schemas.microsoft.com/office/drawing/2014/main" id="{FAB50BE4-10B7-E34D-98E6-2F98632A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11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0" name="AutoShape 49">
              <a:extLst>
                <a:ext uri="{FF2B5EF4-FFF2-40B4-BE49-F238E27FC236}">
                  <a16:creationId xmlns:a16="http://schemas.microsoft.com/office/drawing/2014/main" id="{E8C29AAD-8258-734A-A0D8-FD85D9069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467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1" name="AutoShape 49">
              <a:extLst>
                <a:ext uri="{FF2B5EF4-FFF2-40B4-BE49-F238E27FC236}">
                  <a16:creationId xmlns:a16="http://schemas.microsoft.com/office/drawing/2014/main" id="{A4E4E136-F2FC-C941-A21E-B309E3A64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246" y="2403376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2" name="AutoShape 49">
              <a:extLst>
                <a:ext uri="{FF2B5EF4-FFF2-40B4-BE49-F238E27FC236}">
                  <a16:creationId xmlns:a16="http://schemas.microsoft.com/office/drawing/2014/main" id="{6D1CCCF7-D47F-1041-B54C-7D46174D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930" y="2449935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3" name="AutoShape 49">
              <a:extLst>
                <a:ext uri="{FF2B5EF4-FFF2-40B4-BE49-F238E27FC236}">
                  <a16:creationId xmlns:a16="http://schemas.microsoft.com/office/drawing/2014/main" id="{B0F25E54-0E8B-0C46-B82E-E8827056C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636" y="2420272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4" name="AutoShape 49">
              <a:extLst>
                <a:ext uri="{FF2B5EF4-FFF2-40B4-BE49-F238E27FC236}">
                  <a16:creationId xmlns:a16="http://schemas.microsoft.com/office/drawing/2014/main" id="{2A8750E5-8C29-A14F-A32F-9CB883211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588" y="2407444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65565" name="AutoShape 49">
              <a:extLst>
                <a:ext uri="{FF2B5EF4-FFF2-40B4-BE49-F238E27FC236}">
                  <a16:creationId xmlns:a16="http://schemas.microsoft.com/office/drawing/2014/main" id="{CA65ABDF-BD8F-074F-A66C-3C0293D5A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444" y="2408220"/>
              <a:ext cx="215900" cy="215900"/>
            </a:xfrm>
            <a:prstGeom prst="star4">
              <a:avLst>
                <a:gd name="adj" fmla="val 125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B0278C-B935-C844-AE2D-1FD90E27B1F6}"/>
              </a:ext>
            </a:extLst>
          </p:cNvPr>
          <p:cNvCxnSpPr>
            <a:cxnSpLocks noChangeShapeType="1"/>
            <a:stCxn id="65587" idx="0"/>
          </p:cNvCxnSpPr>
          <p:nvPr/>
        </p:nvCxnSpPr>
        <p:spPr bwMode="auto">
          <a:xfrm>
            <a:off x="6205538" y="230505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D8CBD5-CD38-FC47-A703-CA114B2F22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35413" y="40767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A9D5A0-9F80-8D4E-BB12-4E55840E6A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96225" y="573405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91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4" tIns="46037" rIns="92074" bIns="46037" rtlCol="0" anchor="ctr"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 decision tree</a:t>
            </a: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6C7F-83A3-0045-91E4-6DA4BD404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626" name="Group 63"/>
          <p:cNvGrpSpPr>
            <a:grpSpLocks/>
          </p:cNvGrpSpPr>
          <p:nvPr/>
        </p:nvGrpSpPr>
        <p:grpSpPr bwMode="auto">
          <a:xfrm>
            <a:off x="2767014" y="1828800"/>
            <a:ext cx="6256339" cy="3786188"/>
            <a:chOff x="783" y="1152"/>
            <a:chExt cx="3941" cy="2385"/>
          </a:xfrm>
        </p:grpSpPr>
        <p:sp>
          <p:nvSpPr>
            <p:cNvPr id="26627" name="Rectangle 3"/>
            <p:cNvSpPr>
              <a:spLocks noChangeArrowheads="1"/>
            </p:cNvSpPr>
            <p:nvPr/>
          </p:nvSpPr>
          <p:spPr bwMode="auto">
            <a:xfrm>
              <a:off x="2406" y="1152"/>
              <a:ext cx="437" cy="273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age?</a:t>
              </a:r>
            </a:p>
          </p:txBody>
        </p:sp>
        <p:sp>
          <p:nvSpPr>
            <p:cNvPr id="26628" name="Rectangle 4"/>
            <p:cNvSpPr>
              <a:spLocks noChangeArrowheads="1"/>
            </p:cNvSpPr>
            <p:nvPr/>
          </p:nvSpPr>
          <p:spPr bwMode="auto">
            <a:xfrm>
              <a:off x="2259" y="1766"/>
              <a:ext cx="727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overcast</a:t>
              </a:r>
            </a:p>
          </p:txBody>
        </p:sp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>
              <a:off x="1247" y="2342"/>
              <a:ext cx="727" cy="273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student?</a:t>
              </a:r>
            </a:p>
          </p:txBody>
        </p:sp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3448" y="2342"/>
              <a:ext cx="1108" cy="273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credit rating?</a:t>
              </a:r>
            </a:p>
          </p:txBody>
        </p:sp>
        <p:sp>
          <p:nvSpPr>
            <p:cNvPr id="26631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2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3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4" name="Rectangle 14"/>
            <p:cNvSpPr>
              <a:spLocks noChangeArrowheads="1"/>
            </p:cNvSpPr>
            <p:nvPr/>
          </p:nvSpPr>
          <p:spPr bwMode="auto">
            <a:xfrm>
              <a:off x="1531" y="1730"/>
              <a:ext cx="496" cy="27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 b="1">
                  <a:latin typeface="Times New Roman" charset="0"/>
                </a:rPr>
                <a:t>&lt;=30</a:t>
              </a:r>
              <a:endParaRPr lang="en-US" sz="2391">
                <a:latin typeface="Times New Roman" charset="0"/>
              </a:endParaRPr>
            </a:p>
          </p:txBody>
        </p:sp>
        <p:sp>
          <p:nvSpPr>
            <p:cNvPr id="26635" name="Rectangle 15"/>
            <p:cNvSpPr>
              <a:spLocks noChangeArrowheads="1"/>
            </p:cNvSpPr>
            <p:nvPr/>
          </p:nvSpPr>
          <p:spPr bwMode="auto">
            <a:xfrm>
              <a:off x="3380" y="1804"/>
              <a:ext cx="386" cy="27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 b="1">
                  <a:latin typeface="Times New Roman" charset="0"/>
                </a:rPr>
                <a:t>&gt;40</a:t>
              </a:r>
              <a:endParaRPr lang="en-US" sz="2391">
                <a:latin typeface="Times New Roman" charset="0"/>
              </a:endParaRPr>
            </a:p>
          </p:txBody>
        </p:sp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7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8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39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40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66"/>
            </a:p>
          </p:txBody>
        </p:sp>
        <p:sp>
          <p:nvSpPr>
            <p:cNvPr id="26641" name="Rectangle 25"/>
            <p:cNvSpPr>
              <a:spLocks noChangeArrowheads="1"/>
            </p:cNvSpPr>
            <p:nvPr/>
          </p:nvSpPr>
          <p:spPr bwMode="auto">
            <a:xfrm>
              <a:off x="783" y="3264"/>
              <a:ext cx="276" cy="2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no</a:t>
              </a:r>
            </a:p>
          </p:txBody>
        </p:sp>
        <p:sp>
          <p:nvSpPr>
            <p:cNvPr id="26642" name="Rectangle 27"/>
            <p:cNvSpPr>
              <a:spLocks noChangeArrowheads="1"/>
            </p:cNvSpPr>
            <p:nvPr/>
          </p:nvSpPr>
          <p:spPr bwMode="auto">
            <a:xfrm>
              <a:off x="2044" y="3264"/>
              <a:ext cx="340" cy="27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yes</a:t>
              </a:r>
            </a:p>
          </p:txBody>
        </p:sp>
        <p:sp>
          <p:nvSpPr>
            <p:cNvPr id="26643" name="Rectangle 28"/>
            <p:cNvSpPr>
              <a:spLocks noChangeArrowheads="1"/>
            </p:cNvSpPr>
            <p:nvPr/>
          </p:nvSpPr>
          <p:spPr bwMode="auto">
            <a:xfrm>
              <a:off x="4384" y="3216"/>
              <a:ext cx="340" cy="27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yes</a:t>
              </a:r>
            </a:p>
          </p:txBody>
        </p:sp>
        <p:sp>
          <p:nvSpPr>
            <p:cNvPr id="26644" name="Rectangle 29"/>
            <p:cNvSpPr>
              <a:spLocks noChangeArrowheads="1"/>
            </p:cNvSpPr>
            <p:nvPr/>
          </p:nvSpPr>
          <p:spPr bwMode="auto">
            <a:xfrm>
              <a:off x="2453" y="2344"/>
              <a:ext cx="340" cy="27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yes</a:t>
              </a:r>
            </a:p>
          </p:txBody>
        </p:sp>
        <p:sp>
          <p:nvSpPr>
            <p:cNvPr id="26645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969" b="1">
                  <a:latin typeface="Times New Roman" charset="0"/>
                </a:rPr>
                <a:t>31..40</a:t>
              </a:r>
              <a:endParaRPr lang="en-US" sz="1266">
                <a:latin typeface="Times New Roman" charset="0"/>
              </a:endParaRPr>
            </a:p>
          </p:txBody>
        </p:sp>
        <p:sp>
          <p:nvSpPr>
            <p:cNvPr id="26646" name="Rectangle 62"/>
            <p:cNvSpPr>
              <a:spLocks noChangeArrowheads="1"/>
            </p:cNvSpPr>
            <p:nvPr/>
          </p:nvSpPr>
          <p:spPr bwMode="auto">
            <a:xfrm rot="21456844">
              <a:off x="3183" y="3223"/>
              <a:ext cx="276" cy="2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no</a:t>
              </a:r>
            </a:p>
          </p:txBody>
        </p:sp>
        <p:sp>
          <p:nvSpPr>
            <p:cNvPr id="26647" name="Rectangle 9"/>
            <p:cNvSpPr>
              <a:spLocks noChangeArrowheads="1"/>
            </p:cNvSpPr>
            <p:nvPr/>
          </p:nvSpPr>
          <p:spPr bwMode="auto">
            <a:xfrm>
              <a:off x="4191" y="2784"/>
              <a:ext cx="351" cy="27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fair</a:t>
              </a:r>
            </a:p>
          </p:txBody>
        </p:sp>
        <p:sp>
          <p:nvSpPr>
            <p:cNvPr id="26648" name="Rectangle 10"/>
            <p:cNvSpPr>
              <a:spLocks noChangeArrowheads="1"/>
            </p:cNvSpPr>
            <p:nvPr/>
          </p:nvSpPr>
          <p:spPr bwMode="auto">
            <a:xfrm>
              <a:off x="3085" y="2784"/>
              <a:ext cx="780" cy="27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excellent</a:t>
              </a:r>
            </a:p>
          </p:txBody>
        </p:sp>
        <p:sp>
          <p:nvSpPr>
            <p:cNvPr id="26649" name="Rectangle 8"/>
            <p:cNvSpPr>
              <a:spLocks noChangeArrowheads="1"/>
            </p:cNvSpPr>
            <p:nvPr/>
          </p:nvSpPr>
          <p:spPr bwMode="auto">
            <a:xfrm>
              <a:off x="1888" y="2832"/>
              <a:ext cx="340" cy="27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yes</a:t>
              </a:r>
            </a:p>
          </p:txBody>
        </p:sp>
        <p:sp>
          <p:nvSpPr>
            <p:cNvPr id="26650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7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740" tIns="32370" rIns="64740" bIns="32370">
              <a:spAutoFit/>
            </a:bodyPr>
            <a:lstStyle/>
            <a:p>
              <a:pPr algn="ctr" eaLnBrk="0" hangingPunct="0"/>
              <a:r>
                <a:rPr lang="en-US" sz="2391">
                  <a:latin typeface="Times New Roman" charset="0"/>
                </a:rPr>
                <a:t>no</a:t>
              </a:r>
            </a:p>
          </p:txBody>
        </p:sp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55F3E379-D208-C446-A590-C0A45E1C5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2" y="6444456"/>
            <a:ext cx="861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Some slides taken from </a:t>
            </a:r>
            <a:r>
              <a:rPr lang="ja-JP" altLang="en-US" sz="1600" dirty="0"/>
              <a:t>“</a:t>
            </a:r>
            <a:r>
              <a:rPr lang="en-US" altLang="ja-JP" sz="1600" dirty="0" err="1"/>
              <a:t>Jiawei</a:t>
            </a:r>
            <a:r>
              <a:rPr lang="en-US" altLang="ja-JP" sz="1600" dirty="0"/>
              <a:t> Han, Data Mining: Concepts and Techniques. Chapter 6 </a:t>
            </a:r>
            <a:r>
              <a:rPr lang="ja-JP" altLang="en-US" sz="1600" dirty="0"/>
              <a:t>“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43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Algorithm for Decision Tree Induction</a:t>
            </a:r>
          </a:p>
        </p:txBody>
      </p:sp>
      <p:sp>
        <p:nvSpPr>
          <p:cNvPr id="27650" name="Rectangle 1027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39" tIns="45719" rIns="91439" bIns="45719" rtlCol="0">
            <a:normAutofit lnSpcReduction="10000"/>
          </a:bodyPr>
          <a:lstStyle/>
          <a:p>
            <a:pPr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  <a:cs typeface="ＭＳ Ｐゴシック" charset="0"/>
              </a:rPr>
              <a:t>Basic algorithm (a greedy algorithm)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Tree is constructed in a </a:t>
            </a:r>
            <a:r>
              <a:rPr lang="en-US" sz="1969">
                <a:solidFill>
                  <a:schemeClr val="hlink"/>
                </a:solidFill>
                <a:latin typeface="Calibri" charset="0"/>
                <a:ea typeface="ＭＳ Ｐゴシック" charset="0"/>
              </a:rPr>
              <a:t>top-down recursive divide-and-conquer manner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At start, all the training examples are at the root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Attributes are categorical (if continuous-valued, they are discretized in advance)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Examples are partitioned recursively based on selected attributes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Test attributes are selected on the basis of a heuristic or statistical measure (e.g., </a:t>
            </a:r>
            <a:r>
              <a:rPr lang="en-US" sz="1969">
                <a:solidFill>
                  <a:schemeClr val="hlink"/>
                </a:solidFill>
                <a:latin typeface="Calibri" charset="0"/>
                <a:ea typeface="ＭＳ Ｐゴシック" charset="0"/>
              </a:rPr>
              <a:t>information gain</a:t>
            </a:r>
            <a:r>
              <a:rPr lang="en-US" sz="1969">
                <a:latin typeface="Calibri" charset="0"/>
                <a:ea typeface="ＭＳ Ｐゴシック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  <a:cs typeface="ＭＳ Ｐゴシック" charset="0"/>
              </a:rPr>
              <a:t>Conditions for stopping partitioning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All samples for a given node belong to the same class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There are no remaining attributes for further partitioning – </a:t>
            </a:r>
            <a:r>
              <a:rPr lang="en-US" sz="1969">
                <a:solidFill>
                  <a:schemeClr val="hlink"/>
                </a:solidFill>
                <a:latin typeface="Calibri" charset="0"/>
                <a:ea typeface="ＭＳ Ｐゴシック" charset="0"/>
              </a:rPr>
              <a:t>majority voting</a:t>
            </a:r>
            <a:r>
              <a:rPr lang="en-US" sz="1969">
                <a:latin typeface="Calibri" charset="0"/>
                <a:ea typeface="ＭＳ Ｐゴシック" charset="0"/>
              </a:rPr>
              <a:t> is employed for classifying the leaf</a:t>
            </a:r>
          </a:p>
          <a:p>
            <a:pPr lvl="1">
              <a:lnSpc>
                <a:spcPct val="105000"/>
              </a:lnSpc>
            </a:pPr>
            <a:r>
              <a:rPr lang="en-US" sz="1969">
                <a:latin typeface="Calibri" charset="0"/>
                <a:ea typeface="ＭＳ Ｐゴシック" charset="0"/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172970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2514</Words>
  <Application>Microsoft Macintosh PowerPoint</Application>
  <PresentationFormat>Widescreen</PresentationFormat>
  <Paragraphs>284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HYGungSo-Bold</vt:lpstr>
      <vt:lpstr>Marlett</vt:lpstr>
      <vt:lpstr>Times New Roman</vt:lpstr>
      <vt:lpstr>Wingdings</vt:lpstr>
      <vt:lpstr>Wingdings 2</vt:lpstr>
      <vt:lpstr>Office Theme</vt:lpstr>
      <vt:lpstr>Equation</vt:lpstr>
      <vt:lpstr>Worksheet</vt:lpstr>
      <vt:lpstr>Microsoft Equation</vt:lpstr>
      <vt:lpstr>Introduction to Machine Learning Part 3:  Standard Machine Learning algorithms</vt:lpstr>
      <vt:lpstr>Outline</vt:lpstr>
      <vt:lpstr>Basic Information Theory</vt:lpstr>
      <vt:lpstr>Shannon’s Entropy</vt:lpstr>
      <vt:lpstr>Other information theory metrics</vt:lpstr>
      <vt:lpstr>Why is it useful for in data mining?</vt:lpstr>
      <vt:lpstr>Different cut points</vt:lpstr>
      <vt:lpstr>A decision tree</vt:lpstr>
      <vt:lpstr>Algorithm for Decision Tree Induction</vt:lpstr>
      <vt:lpstr>Attribute Selection Measure: Information Gain (ID3/C4.5)   </vt:lpstr>
      <vt:lpstr>Attribute Selection: Information Gain</vt:lpstr>
      <vt:lpstr>Grain Ratio, Overfitting and Tree Pruning</vt:lpstr>
      <vt:lpstr>PowerPoint Presentation</vt:lpstr>
      <vt:lpstr>Random Forest</vt:lpstr>
      <vt:lpstr>PowerPoint Presentation</vt:lpstr>
      <vt:lpstr>Bayesian Theorem: Basics</vt:lpstr>
      <vt:lpstr>Bayesian Theorem</vt:lpstr>
      <vt:lpstr>Towards Naïve Bayesian Classifier</vt:lpstr>
      <vt:lpstr>Derivation of Naïve Bayes Classifier </vt:lpstr>
      <vt:lpstr>Naïve Bayesian Classifier: Training Dataset</vt:lpstr>
      <vt:lpstr>Naïve Bayesian Classifier:  An Example</vt:lpstr>
      <vt:lpstr>PowerPoint Presentation</vt:lpstr>
      <vt:lpstr>Instance-based Learning</vt:lpstr>
      <vt:lpstr>Distance functions</vt:lpstr>
      <vt:lpstr>PowerPoint Presentation</vt:lpstr>
      <vt:lpstr>Classification: A Mathematical Mapping</vt:lpstr>
      <vt:lpstr>SVM—Support Vector Machines</vt:lpstr>
      <vt:lpstr>SVM—General Philosophy</vt:lpstr>
      <vt:lpstr>SVM—Linearly Separable</vt:lpstr>
      <vt:lpstr>Linear SVMs: basic formulation</vt:lpstr>
      <vt:lpstr>Linear SVMs: Soft Margin</vt:lpstr>
      <vt:lpstr>SVM—non-linear classification &amp; kernel functions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Part 1:  Roadmap and basic concepts</dc:title>
  <dc:creator>Jaume Bacardit</dc:creator>
  <cp:lastModifiedBy>Jaume Bacardit</cp:lastModifiedBy>
  <cp:revision>27</cp:revision>
  <dcterms:created xsi:type="dcterms:W3CDTF">2020-02-26T10:58:55Z</dcterms:created>
  <dcterms:modified xsi:type="dcterms:W3CDTF">2020-02-26T15:52:08Z</dcterms:modified>
</cp:coreProperties>
</file>